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notesMasterIdLst>
    <p:notesMasterId r:id="rId56"/>
  </p:notesMasterIdLst>
  <p:sldIdLst>
    <p:sldId id="256" r:id="rId2"/>
    <p:sldId id="257" r:id="rId3"/>
    <p:sldId id="314" r:id="rId4"/>
    <p:sldId id="303" r:id="rId5"/>
    <p:sldId id="264" r:id="rId6"/>
    <p:sldId id="265" r:id="rId7"/>
    <p:sldId id="266" r:id="rId8"/>
    <p:sldId id="267" r:id="rId9"/>
    <p:sldId id="304" r:id="rId10"/>
    <p:sldId id="305" r:id="rId11"/>
    <p:sldId id="315" r:id="rId12"/>
    <p:sldId id="268" r:id="rId13"/>
    <p:sldId id="258" r:id="rId14"/>
    <p:sldId id="306" r:id="rId15"/>
    <p:sldId id="269" r:id="rId16"/>
    <p:sldId id="288" r:id="rId17"/>
    <p:sldId id="318" r:id="rId18"/>
    <p:sldId id="313" r:id="rId19"/>
    <p:sldId id="260" r:id="rId20"/>
    <p:sldId id="271" r:id="rId21"/>
    <p:sldId id="272" r:id="rId22"/>
    <p:sldId id="316" r:id="rId23"/>
    <p:sldId id="274" r:id="rId24"/>
    <p:sldId id="275" r:id="rId25"/>
    <p:sldId id="289" r:id="rId26"/>
    <p:sldId id="307" r:id="rId27"/>
    <p:sldId id="285" r:id="rId28"/>
    <p:sldId id="276" r:id="rId29"/>
    <p:sldId id="287" r:id="rId30"/>
    <p:sldId id="290" r:id="rId31"/>
    <p:sldId id="312" r:id="rId32"/>
    <p:sldId id="308" r:id="rId33"/>
    <p:sldId id="293" r:id="rId34"/>
    <p:sldId id="302" r:id="rId35"/>
    <p:sldId id="295" r:id="rId36"/>
    <p:sldId id="296" r:id="rId37"/>
    <p:sldId id="294" r:id="rId38"/>
    <p:sldId id="309" r:id="rId39"/>
    <p:sldId id="297" r:id="rId40"/>
    <p:sldId id="299" r:id="rId41"/>
    <p:sldId id="300" r:id="rId42"/>
    <p:sldId id="310" r:id="rId43"/>
    <p:sldId id="301" r:id="rId44"/>
    <p:sldId id="292" r:id="rId45"/>
    <p:sldId id="277" r:id="rId46"/>
    <p:sldId id="278" r:id="rId47"/>
    <p:sldId id="311" r:id="rId48"/>
    <p:sldId id="317" r:id="rId49"/>
    <p:sldId id="280" r:id="rId50"/>
    <p:sldId id="281" r:id="rId51"/>
    <p:sldId id="282" r:id="rId52"/>
    <p:sldId id="284" r:id="rId53"/>
    <p:sldId id="283" r:id="rId54"/>
    <p:sldId id="320" r:id="rId5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DFC383F-E31D-4359-A87D-65C122EA9B0A}" type="datetimeFigureOut">
              <a:rPr lang="en-CA" smtClean="0"/>
              <a:t>2025-11-25</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62F171C-46C6-4239-8201-1A7C19C48FE3}" type="slidenum">
              <a:rPr lang="en-CA" smtClean="0"/>
              <a:t>‹#›</a:t>
            </a:fld>
            <a:endParaRPr lang="en-CA"/>
          </a:p>
        </p:txBody>
      </p:sp>
    </p:spTree>
    <p:extLst>
      <p:ext uri="{BB962C8B-B14F-4D97-AF65-F5344CB8AC3E}">
        <p14:creationId xmlns:p14="http://schemas.microsoft.com/office/powerpoint/2010/main" val="346780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for intro</a:t>
            </a:r>
          </a:p>
          <a:p>
            <a:r>
              <a:rPr lang="en-CA" dirty="0"/>
              <a:t>Thank you to Jessica and Seminar Partners</a:t>
            </a:r>
          </a:p>
          <a:p>
            <a:endParaRPr lang="en-CA" dirty="0"/>
          </a:p>
        </p:txBody>
      </p:sp>
      <p:sp>
        <p:nvSpPr>
          <p:cNvPr id="4" name="Slide Number Placeholder 3"/>
          <p:cNvSpPr>
            <a:spLocks noGrp="1"/>
          </p:cNvSpPr>
          <p:nvPr>
            <p:ph type="sldNum" sz="quarter" idx="5"/>
          </p:nvPr>
        </p:nvSpPr>
        <p:spPr/>
        <p:txBody>
          <a:bodyPr/>
          <a:lstStyle/>
          <a:p>
            <a:fld id="{162F171C-46C6-4239-8201-1A7C19C48FE3}" type="slidenum">
              <a:rPr lang="en-CA" smtClean="0"/>
              <a:t>1</a:t>
            </a:fld>
            <a:endParaRPr lang="en-CA"/>
          </a:p>
        </p:txBody>
      </p:sp>
    </p:spTree>
    <p:extLst>
      <p:ext uri="{BB962C8B-B14F-4D97-AF65-F5344CB8AC3E}">
        <p14:creationId xmlns:p14="http://schemas.microsoft.com/office/powerpoint/2010/main" val="216384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Starting Fundamentals and Mindset before getting into the meat of the presentation – objective is that good legal writing isn’t only about the writing – there is  prep to do before starting that can make a big difference in how smoothly the drafting process goes, and also in the end result. </a:t>
            </a:r>
          </a:p>
          <a:p>
            <a:r>
              <a:rPr lang="en-CA" dirty="0"/>
              <a:t>Drafting with AI – something that we are being increasingly invited to do and every tool that you use now has AI built in, but we also know the stories about people getting into trouble by relying on AI, so we’ll talk a little bit about how to hopefully avoid that</a:t>
            </a:r>
          </a:p>
          <a:p>
            <a:r>
              <a:rPr lang="en-CA" dirty="0"/>
              <a:t>My plan is to stop at the end of each section in the agenda to check whether there are any questions, so feel free to type in your questions as we go. There should also be time for questions at the end.</a:t>
            </a:r>
          </a:p>
        </p:txBody>
      </p:sp>
      <p:sp>
        <p:nvSpPr>
          <p:cNvPr id="4" name="Slide Number Placeholder 3"/>
          <p:cNvSpPr>
            <a:spLocks noGrp="1"/>
          </p:cNvSpPr>
          <p:nvPr>
            <p:ph type="sldNum" sz="quarter" idx="5"/>
          </p:nvPr>
        </p:nvSpPr>
        <p:spPr/>
        <p:txBody>
          <a:bodyPr/>
          <a:lstStyle/>
          <a:p>
            <a:fld id="{162F171C-46C6-4239-8201-1A7C19C48FE3}" type="slidenum">
              <a:rPr lang="en-CA" smtClean="0"/>
              <a:t>2</a:t>
            </a:fld>
            <a:endParaRPr lang="en-CA"/>
          </a:p>
        </p:txBody>
      </p:sp>
    </p:spTree>
    <p:extLst>
      <p:ext uri="{BB962C8B-B14F-4D97-AF65-F5344CB8AC3E}">
        <p14:creationId xmlns:p14="http://schemas.microsoft.com/office/powerpoint/2010/main" val="105214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get started by looking at what I mean by starting fundamentals</a:t>
            </a:r>
          </a:p>
        </p:txBody>
      </p:sp>
      <p:sp>
        <p:nvSpPr>
          <p:cNvPr id="4" name="Slide Number Placeholder 3"/>
          <p:cNvSpPr>
            <a:spLocks noGrp="1"/>
          </p:cNvSpPr>
          <p:nvPr>
            <p:ph type="sldNum" sz="quarter" idx="5"/>
          </p:nvPr>
        </p:nvSpPr>
        <p:spPr/>
        <p:txBody>
          <a:bodyPr/>
          <a:lstStyle/>
          <a:p>
            <a:fld id="{162F171C-46C6-4239-8201-1A7C19C48FE3}" type="slidenum">
              <a:rPr lang="en-CA" smtClean="0"/>
              <a:t>3</a:t>
            </a:fld>
            <a:endParaRPr lang="en-CA"/>
          </a:p>
        </p:txBody>
      </p:sp>
    </p:spTree>
    <p:extLst>
      <p:ext uri="{BB962C8B-B14F-4D97-AF65-F5344CB8AC3E}">
        <p14:creationId xmlns:p14="http://schemas.microsoft.com/office/powerpoint/2010/main" val="24858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Starting fundamentals are things that you are going to want to turn your mind to and be prepared to invest some time on before you sit down to start writing. </a:t>
            </a:r>
          </a:p>
          <a:p>
            <a:r>
              <a:rPr lang="en-CA" dirty="0"/>
              <a:t>Back before I went to law school, I started out studying journalism – guest speaker told us – it’s great to be a good writer and know how to write, but that only gets you so far. You also have to know something to write about. In the context of our journalism class, his point was that we were all going to need to be knowledgeable about politics or sports or entertainment, or whatever we thought we were going to spend our careers writing about. But the point is relevant to all types of writing, including legal writing. When you sit down to prepare a brief or factum, your writing will only be as good as what you know about your subject. This means: 1 -2 and 3. </a:t>
            </a:r>
          </a:p>
          <a:p>
            <a:endParaRPr lang="en-CA" dirty="0"/>
          </a:p>
          <a:p>
            <a:r>
              <a:rPr lang="en-CA" dirty="0"/>
              <a:t># 4 – good template – is more about the mechanics but necessary to properly contain and present what you draft.</a:t>
            </a:r>
          </a:p>
        </p:txBody>
      </p:sp>
      <p:sp>
        <p:nvSpPr>
          <p:cNvPr id="4" name="Slide Number Placeholder 3"/>
          <p:cNvSpPr>
            <a:spLocks noGrp="1"/>
          </p:cNvSpPr>
          <p:nvPr>
            <p:ph type="sldNum" sz="quarter" idx="5"/>
          </p:nvPr>
        </p:nvSpPr>
        <p:spPr/>
        <p:txBody>
          <a:bodyPr/>
          <a:lstStyle/>
          <a:p>
            <a:fld id="{162F171C-46C6-4239-8201-1A7C19C48FE3}" type="slidenum">
              <a:rPr lang="en-CA" smtClean="0"/>
              <a:t>4</a:t>
            </a:fld>
            <a:endParaRPr lang="en-CA"/>
          </a:p>
        </p:txBody>
      </p:sp>
    </p:spTree>
    <p:extLst>
      <p:ext uri="{BB962C8B-B14F-4D97-AF65-F5344CB8AC3E}">
        <p14:creationId xmlns:p14="http://schemas.microsoft.com/office/powerpoint/2010/main" val="147172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207612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93745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4509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267045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1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3792170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257844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401975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108304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F0379-CAC9-4752-9244-729CAD94DA2B}" type="datetimeFigureOut">
              <a:rPr lang="en-CA" smtClean="0"/>
              <a:t>2025-11-25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158340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4F0379-CAC9-4752-9244-729CAD94DA2B}" type="datetimeFigureOut">
              <a:rPr lang="en-CA" smtClean="0"/>
              <a:t>2025-11-25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249733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4F0379-CAC9-4752-9244-729CAD94DA2B}" type="datetimeFigureOut">
              <a:rPr lang="en-CA" smtClean="0"/>
              <a:t>2025-11-25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30015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4F0379-CAC9-4752-9244-729CAD94DA2B}" type="datetimeFigureOut">
              <a:rPr lang="en-CA" smtClean="0"/>
              <a:t>2025-11-25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12607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F0379-CAC9-4752-9244-729CAD94DA2B}" type="datetimeFigureOut">
              <a:rPr lang="en-CA" smtClean="0"/>
              <a:t>2025-11-25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6697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F0379-CAC9-4752-9244-729CAD94DA2B}" type="datetimeFigureOut">
              <a:rPr lang="en-CA" smtClean="0"/>
              <a:t>2025-11-25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ECC2A1-D91B-431A-9959-3F5154B73755}" type="slidenum">
              <a:rPr lang="en-CA" smtClean="0"/>
              <a:t>‹#›</a:t>
            </a:fld>
            <a:endParaRPr lang="en-CA"/>
          </a:p>
        </p:txBody>
      </p:sp>
    </p:spTree>
    <p:extLst>
      <p:ext uri="{BB962C8B-B14F-4D97-AF65-F5344CB8AC3E}">
        <p14:creationId xmlns:p14="http://schemas.microsoft.com/office/powerpoint/2010/main" val="426016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ECC2A1-D91B-431A-9959-3F5154B73755}" type="slidenum">
              <a:rPr lang="en-CA" smtClean="0"/>
              <a:t>‹#›</a:t>
            </a:fld>
            <a:endParaRPr lang="en-CA"/>
          </a:p>
        </p:txBody>
      </p:sp>
      <p:sp>
        <p:nvSpPr>
          <p:cNvPr id="5" name="Date Placeholder 4"/>
          <p:cNvSpPr>
            <a:spLocks noGrp="1"/>
          </p:cNvSpPr>
          <p:nvPr>
            <p:ph type="dt" sz="half" idx="10"/>
          </p:nvPr>
        </p:nvSpPr>
        <p:spPr/>
        <p:txBody>
          <a:bodyPr/>
          <a:lstStyle/>
          <a:p>
            <a:fld id="{7E4F0379-CAC9-4752-9244-729CAD94DA2B}" type="datetimeFigureOut">
              <a:rPr lang="en-CA" smtClean="0"/>
              <a:t>2025-11-25</a:t>
            </a:fld>
            <a:endParaRPr lang="en-CA"/>
          </a:p>
        </p:txBody>
      </p:sp>
    </p:spTree>
    <p:extLst>
      <p:ext uri="{BB962C8B-B14F-4D97-AF65-F5344CB8AC3E}">
        <p14:creationId xmlns:p14="http://schemas.microsoft.com/office/powerpoint/2010/main" val="122533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4F0379-CAC9-4752-9244-729CAD94DA2B}" type="datetimeFigureOut">
              <a:rPr lang="en-CA" smtClean="0"/>
              <a:t>2025-11-25</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ECC2A1-D91B-431A-9959-3F5154B73755}" type="slidenum">
              <a:rPr lang="en-CA" smtClean="0"/>
              <a:t>‹#›</a:t>
            </a:fld>
            <a:endParaRPr lang="en-CA"/>
          </a:p>
        </p:txBody>
      </p:sp>
    </p:spTree>
    <p:extLst>
      <p:ext uri="{BB962C8B-B14F-4D97-AF65-F5344CB8AC3E}">
        <p14:creationId xmlns:p14="http://schemas.microsoft.com/office/powerpoint/2010/main" val="19896029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canlii.org/en/bc/bcca/doc/2025/2025bcca365/2025bcca365.html?resultId=504459c2f71c49a893e7cece67047b88&amp;searchId=2025-11-07T17:58:50:702/74791dc0af3744c08ef5882d0a7bb92c" TargetMode="External"/><Relationship Id="rId3" Type="http://schemas.openxmlformats.org/officeDocument/2006/relationships/hyperlink" Target="https://www.canlii.org/en/on/onsc/doc/2025/2025onsc2965/2025onsc2965.html" TargetMode="External"/><Relationship Id="rId7" Type="http://schemas.openxmlformats.org/officeDocument/2006/relationships/hyperlink" Target="https://www.canlii.org/en/on/onsc/doc/2025/2025onsc5880/2025onsc5880.html?resultId=5dd3021ed06c478e8f7dc7b3755d92bb&amp;searchId=2025-11-06T15:13:19:603/000c0b4fc0ca4a97b389c05a7771b5a1&amp;searchUrlHash=AAAAAAAAAAEAFjIwMjQgQkNTQyAyODUgKENhbkxJSSkAAAABAAwvMjAyNGJjc2MyODUB#_ftnref46" TargetMode="External"/><Relationship Id="rId2" Type="http://schemas.openxmlformats.org/officeDocument/2006/relationships/hyperlink" Target="https://canlii.ca/t/k314g" TargetMode="External"/><Relationship Id="rId1" Type="http://schemas.openxmlformats.org/officeDocument/2006/relationships/slideLayout" Target="../slideLayouts/slideLayout2.xml"/><Relationship Id="rId6" Type="http://schemas.openxmlformats.org/officeDocument/2006/relationships/hyperlink" Target="https://www.canlii.org/en/sk/skkb/doc/2025/2025skkb176/2025skkb176.html?resultId=51c6e11b3644414991c6668dc7299682&amp;searchId=2025-11-06T15:13:19:603/000c0b4fc0ca4a97b389c05a7771b5a1&amp;searchUrlHash=AAAAAAAAAAEAFjIwMjQgQkNTQyAyODUgKENhbkxJSSkAAAABAAwvMjAyNGJjc2MyODUB" TargetMode="External"/><Relationship Id="rId5" Type="http://schemas.openxmlformats.org/officeDocument/2006/relationships/hyperlink" Target="https://www.canlii.org/en/ca/fct/doc/2025/2025fc1138/2025fc1138.html?resultId=c0f0383ef227452a949e2a52844f19aa&amp;searchId=2025-11-06T15:13:19:603/000c0b4fc0ca4a97b389c05a7771b5a1&amp;searchUrlHash=AAAAAAAAAAEAFjIwMjQgQkNTQyAyODUgKENhbkxJSSkAAAABAAwvMjAyNGJjc2MyODUB'" TargetMode="External"/><Relationship Id="rId4" Type="http://schemas.openxmlformats.org/officeDocument/2006/relationships/hyperlink" Target="https://www.canlii.org/en/ab/abca/doc/2025/2025abca322/2025abca322.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canlii.ca/t/k314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3B5F-09B8-C3BF-FD69-1484BD9A4A5B}"/>
              </a:ext>
            </a:extLst>
          </p:cNvPr>
          <p:cNvSpPr>
            <a:spLocks noGrp="1"/>
          </p:cNvSpPr>
          <p:nvPr>
            <p:ph type="ctrTitle"/>
          </p:nvPr>
        </p:nvSpPr>
        <p:spPr/>
        <p:txBody>
          <a:bodyPr/>
          <a:lstStyle/>
          <a:p>
            <a:r>
              <a:rPr lang="en-US" b="1">
                <a:solidFill>
                  <a:schemeClr val="accent1">
                    <a:lumMod val="50000"/>
                  </a:schemeClr>
                </a:solidFill>
              </a:rPr>
              <a:t>Writing Persuasive Briefs and Appeal Facta</a:t>
            </a:r>
            <a:br>
              <a:rPr lang="en-US" b="1"/>
            </a:br>
            <a:endParaRPr lang="en-CA" dirty="0"/>
          </a:p>
        </p:txBody>
      </p:sp>
      <p:sp>
        <p:nvSpPr>
          <p:cNvPr id="3" name="Subtitle 2">
            <a:extLst>
              <a:ext uri="{FF2B5EF4-FFF2-40B4-BE49-F238E27FC236}">
                <a16:creationId xmlns:a16="http://schemas.microsoft.com/office/drawing/2014/main" id="{27AA0A90-82A9-3E63-2C30-887611ED6435}"/>
              </a:ext>
            </a:extLst>
          </p:cNvPr>
          <p:cNvSpPr>
            <a:spLocks noGrp="1"/>
          </p:cNvSpPr>
          <p:nvPr>
            <p:ph type="subTitle" idx="1"/>
          </p:nvPr>
        </p:nvSpPr>
        <p:spPr>
          <a:xfrm>
            <a:off x="1507067" y="3725157"/>
            <a:ext cx="7766936" cy="2299863"/>
          </a:xfrm>
        </p:spPr>
        <p:txBody>
          <a:bodyPr>
            <a:normAutofit/>
          </a:bodyPr>
          <a:lstStyle/>
          <a:p>
            <a:r>
              <a:rPr lang="en-CA" sz="2400" dirty="0">
                <a:solidFill>
                  <a:schemeClr val="tx1"/>
                </a:solidFill>
              </a:rPr>
              <a:t>Seminar Partners Presentation</a:t>
            </a:r>
          </a:p>
          <a:p>
            <a:r>
              <a:rPr lang="en-CA" sz="2400" dirty="0">
                <a:solidFill>
                  <a:schemeClr val="tx1"/>
                </a:solidFill>
              </a:rPr>
              <a:t>November 27, 2025</a:t>
            </a:r>
          </a:p>
          <a:p>
            <a:r>
              <a:rPr lang="en-CA" sz="2400" dirty="0">
                <a:solidFill>
                  <a:schemeClr val="tx1"/>
                </a:solidFill>
              </a:rPr>
              <a:t>By Linda Jensen</a:t>
            </a:r>
          </a:p>
        </p:txBody>
      </p:sp>
      <p:pic>
        <p:nvPicPr>
          <p:cNvPr id="5" name="Picture 4" descr="A close-up of a logo&#10;&#10;AI-generated content may be incorrect.">
            <a:extLst>
              <a:ext uri="{FF2B5EF4-FFF2-40B4-BE49-F238E27FC236}">
                <a16:creationId xmlns:a16="http://schemas.microsoft.com/office/drawing/2014/main" id="{EFE9EE4B-A2ED-9E30-29A3-1D16D68D3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70" y="4872625"/>
            <a:ext cx="5626530" cy="1428866"/>
          </a:xfrm>
          <a:prstGeom prst="rect">
            <a:avLst/>
          </a:prstGeom>
        </p:spPr>
      </p:pic>
    </p:spTree>
    <p:extLst>
      <p:ext uri="{BB962C8B-B14F-4D97-AF65-F5344CB8AC3E}">
        <p14:creationId xmlns:p14="http://schemas.microsoft.com/office/powerpoint/2010/main" val="276876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E405-C554-C3D8-2610-FC32D47180BA}"/>
              </a:ext>
            </a:extLst>
          </p:cNvPr>
          <p:cNvSpPr>
            <a:spLocks noGrp="1"/>
          </p:cNvSpPr>
          <p:nvPr>
            <p:ph type="title"/>
          </p:nvPr>
        </p:nvSpPr>
        <p:spPr/>
        <p:txBody>
          <a:bodyPr/>
          <a:lstStyle/>
          <a:p>
            <a:r>
              <a:rPr lang="en-CA" dirty="0"/>
              <a:t>Starting Fundamentals</a:t>
            </a:r>
          </a:p>
        </p:txBody>
      </p:sp>
      <p:sp>
        <p:nvSpPr>
          <p:cNvPr id="3" name="Content Placeholder 2">
            <a:extLst>
              <a:ext uri="{FF2B5EF4-FFF2-40B4-BE49-F238E27FC236}">
                <a16:creationId xmlns:a16="http://schemas.microsoft.com/office/drawing/2014/main" id="{7D40F862-4DD6-94E7-6F61-292C76DD2CC7}"/>
              </a:ext>
            </a:extLst>
          </p:cNvPr>
          <p:cNvSpPr>
            <a:spLocks noGrp="1"/>
          </p:cNvSpPr>
          <p:nvPr>
            <p:ph idx="1"/>
          </p:nvPr>
        </p:nvSpPr>
        <p:spPr>
          <a:xfrm>
            <a:off x="677334" y="1698182"/>
            <a:ext cx="7489636" cy="3880773"/>
          </a:xfrm>
        </p:spPr>
        <p:txBody>
          <a:bodyPr/>
          <a:lstStyle/>
          <a:p>
            <a:pPr marL="0" indent="0">
              <a:buNone/>
            </a:pPr>
            <a:r>
              <a:rPr lang="en-CA" sz="2400" dirty="0">
                <a:solidFill>
                  <a:srgbClr val="00B0F0"/>
                </a:solidFill>
              </a:rPr>
              <a:t>A good template</a:t>
            </a:r>
          </a:p>
          <a:p>
            <a:r>
              <a:rPr lang="en-CA" sz="2200" dirty="0"/>
              <a:t>Use Word automatic styles and TOC generator</a:t>
            </a:r>
          </a:p>
          <a:p>
            <a:endParaRPr lang="en-CA" dirty="0"/>
          </a:p>
        </p:txBody>
      </p:sp>
      <p:pic>
        <p:nvPicPr>
          <p:cNvPr id="7" name="Picture 6" descr="A screenshot of a computer">
            <a:extLst>
              <a:ext uri="{FF2B5EF4-FFF2-40B4-BE49-F238E27FC236}">
                <a16:creationId xmlns:a16="http://schemas.microsoft.com/office/drawing/2014/main" id="{B74D23FC-79FC-1BA5-460F-7FBF303EC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324" y="2691572"/>
            <a:ext cx="6856479" cy="4166428"/>
          </a:xfrm>
          <a:prstGeom prst="rect">
            <a:avLst/>
          </a:prstGeom>
        </p:spPr>
      </p:pic>
    </p:spTree>
    <p:extLst>
      <p:ext uri="{BB962C8B-B14F-4D97-AF65-F5344CB8AC3E}">
        <p14:creationId xmlns:p14="http://schemas.microsoft.com/office/powerpoint/2010/main" val="82165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8"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79" name="Straight Connector 78">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3" name="Isosceles Triangle 82">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5"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6"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7" name="Isosceles Triangle 86">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40" name="Picture 39" descr="Complex math formulas on a blackboard">
            <a:extLst>
              <a:ext uri="{FF2B5EF4-FFF2-40B4-BE49-F238E27FC236}">
                <a16:creationId xmlns:a16="http://schemas.microsoft.com/office/drawing/2014/main" id="{F751744D-8288-F916-364D-3EBA88E77275}"/>
              </a:ext>
            </a:extLst>
          </p:cNvPr>
          <p:cNvPicPr>
            <a:picLocks noChangeAspect="1"/>
          </p:cNvPicPr>
          <p:nvPr/>
        </p:nvPicPr>
        <p:blipFill>
          <a:blip r:embed="rId2"/>
          <a:srcRect l="9091" t="21377" b="8574"/>
          <a:stretch>
            <a:fillRect/>
          </a:stretch>
        </p:blipFill>
        <p:spPr>
          <a:xfrm>
            <a:off x="1" y="10"/>
            <a:ext cx="12191999" cy="6857990"/>
          </a:xfrm>
          <a:prstGeom prst="rect">
            <a:avLst/>
          </a:prstGeom>
        </p:spPr>
      </p:pic>
      <p:sp>
        <p:nvSpPr>
          <p:cNvPr id="89" name="Isosceles Triangle 88">
            <a:extLst>
              <a:ext uri="{FF2B5EF4-FFF2-40B4-BE49-F238E27FC236}">
                <a16:creationId xmlns:a16="http://schemas.microsoft.com/office/drawing/2014/main" id="{948AE52C-AD58-4D7E-BBEC-741EA69A9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1" name="Parallelogram 90">
            <a:extLst>
              <a:ext uri="{FF2B5EF4-FFF2-40B4-BE49-F238E27FC236}">
                <a16:creationId xmlns:a16="http://schemas.microsoft.com/office/drawing/2014/main" id="{EB3158C7-B011-4D27-BC9D-27EA5BE02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7295AA18-FA8B-4B5D-9477-7F5F51288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E377175-C211-4D7B-89F7-92406DBD7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40EA1C2A-B332-4211-8479-EA99BC30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9" name="Rectangle 25">
            <a:extLst>
              <a:ext uri="{FF2B5EF4-FFF2-40B4-BE49-F238E27FC236}">
                <a16:creationId xmlns:a16="http://schemas.microsoft.com/office/drawing/2014/main" id="{24A97CC0-C913-4A9C-B6E8-755C7D15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1" name="Isosceles Triangle 100">
            <a:extLst>
              <a:ext uri="{FF2B5EF4-FFF2-40B4-BE49-F238E27FC236}">
                <a16:creationId xmlns:a16="http://schemas.microsoft.com/office/drawing/2014/main" id="{9DFA36DF-98BD-46D3-A75B-97154DB4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D14FFB08-1987-8218-1475-C145F526DD12}"/>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r>
              <a:rPr lang="en-US" sz="5400"/>
              <a:t>The Drafting Mindset</a:t>
            </a:r>
          </a:p>
        </p:txBody>
      </p:sp>
      <p:sp>
        <p:nvSpPr>
          <p:cNvPr id="103" name="Rectangle 27">
            <a:extLst>
              <a:ext uri="{FF2B5EF4-FFF2-40B4-BE49-F238E27FC236}">
                <a16:creationId xmlns:a16="http://schemas.microsoft.com/office/drawing/2014/main" id="{D1D22F90-51DE-40F7-96EE-8E9894DF0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5" name="Rectangle 28">
            <a:extLst>
              <a:ext uri="{FF2B5EF4-FFF2-40B4-BE49-F238E27FC236}">
                <a16:creationId xmlns:a16="http://schemas.microsoft.com/office/drawing/2014/main" id="{F45D120E-4F36-4767-98FA-949993B8E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7" name="Rectangle 29">
            <a:extLst>
              <a:ext uri="{FF2B5EF4-FFF2-40B4-BE49-F238E27FC236}">
                <a16:creationId xmlns:a16="http://schemas.microsoft.com/office/drawing/2014/main" id="{B541A2F0-1EDC-4D03-94AC-35BC742CE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9" name="Isosceles Triangle 108">
            <a:extLst>
              <a:ext uri="{FF2B5EF4-FFF2-40B4-BE49-F238E27FC236}">
                <a16:creationId xmlns:a16="http://schemas.microsoft.com/office/drawing/2014/main" id="{08CE2AE4-51CC-4060-8818-423BB07B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76603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7772-8FFD-7601-0295-CEE4DA8F7714}"/>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D9250FB1-510C-910C-DF43-D81F60DC0FFE}"/>
              </a:ext>
            </a:extLst>
          </p:cNvPr>
          <p:cNvSpPr>
            <a:spLocks noGrp="1"/>
          </p:cNvSpPr>
          <p:nvPr>
            <p:ph idx="1"/>
          </p:nvPr>
        </p:nvSpPr>
        <p:spPr>
          <a:xfrm>
            <a:off x="677334" y="1930400"/>
            <a:ext cx="8596668" cy="3880773"/>
          </a:xfrm>
        </p:spPr>
        <p:txBody>
          <a:bodyPr/>
          <a:lstStyle/>
          <a:p>
            <a:pPr marL="0" indent="0">
              <a:buNone/>
            </a:pPr>
            <a:r>
              <a:rPr lang="en-CA" sz="2400" dirty="0">
                <a:solidFill>
                  <a:schemeClr val="accent1">
                    <a:lumMod val="75000"/>
                  </a:schemeClr>
                </a:solidFill>
              </a:rPr>
              <a:t>What is your goal?</a:t>
            </a:r>
          </a:p>
          <a:p>
            <a:r>
              <a:rPr lang="en-CA" sz="2200" dirty="0">
                <a:solidFill>
                  <a:schemeClr val="tx1"/>
                </a:solidFill>
              </a:rPr>
              <a:t>To </a:t>
            </a:r>
            <a:r>
              <a:rPr lang="en-CA" sz="2200" dirty="0"/>
              <a:t>make it as easy as possible for the court to understand and adopt your client’s position</a:t>
            </a:r>
          </a:p>
          <a:p>
            <a:endParaRPr lang="en-CA" sz="2200" dirty="0"/>
          </a:p>
          <a:p>
            <a:pPr marL="400050" lvl="1" indent="0">
              <a:buNone/>
            </a:pPr>
            <a:r>
              <a:rPr lang="en-CA" sz="2400" dirty="0">
                <a:solidFill>
                  <a:srgbClr val="00B0F0"/>
                </a:solidFill>
              </a:rPr>
              <a:t>How?</a:t>
            </a:r>
          </a:p>
          <a:p>
            <a:r>
              <a:rPr lang="en-CA" sz="2200" dirty="0"/>
              <a:t>The path through your arguments and the evidence must be clear and simple to follow, even when the issues are complicated</a:t>
            </a:r>
          </a:p>
        </p:txBody>
      </p:sp>
    </p:spTree>
    <p:extLst>
      <p:ext uri="{BB962C8B-B14F-4D97-AF65-F5344CB8AC3E}">
        <p14:creationId xmlns:p14="http://schemas.microsoft.com/office/powerpoint/2010/main" val="227259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DDCA-7F64-19E8-887E-BB52E35D0C10}"/>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52C5853E-F2FA-095D-A13A-2CEBCAA05F20}"/>
              </a:ext>
            </a:extLst>
          </p:cNvPr>
          <p:cNvSpPr>
            <a:spLocks noGrp="1"/>
          </p:cNvSpPr>
          <p:nvPr>
            <p:ph idx="1"/>
          </p:nvPr>
        </p:nvSpPr>
        <p:spPr>
          <a:xfrm>
            <a:off x="677334" y="1930400"/>
            <a:ext cx="8596668" cy="3880773"/>
          </a:xfrm>
        </p:spPr>
        <p:txBody>
          <a:bodyPr>
            <a:noAutofit/>
          </a:bodyPr>
          <a:lstStyle/>
          <a:p>
            <a:pPr marL="0" indent="0">
              <a:buNone/>
            </a:pPr>
            <a:r>
              <a:rPr lang="en-CA" sz="2400" dirty="0">
                <a:solidFill>
                  <a:srgbClr val="00B0F0"/>
                </a:solidFill>
              </a:rPr>
              <a:t>What is your goal? (continued)</a:t>
            </a:r>
          </a:p>
          <a:p>
            <a:r>
              <a:rPr lang="en-CA" sz="2200" dirty="0"/>
              <a:t>Paul J Pape, “Advocacy in the Court of Appeal: One Lawyer’s Perspective”, Advocate’s Journal, Winter 2009</a:t>
            </a:r>
          </a:p>
          <a:p>
            <a:pPr marL="800100" lvl="2" indent="0">
              <a:buNone/>
            </a:pPr>
            <a:r>
              <a:rPr lang="en-CA" sz="2200" dirty="0"/>
              <a:t>“the way to win an argument in court is to tell a story which will convince your mother of the righteousness of your position. If you cannot convince your mother, you certainly will not convince the court.”</a:t>
            </a:r>
          </a:p>
          <a:p>
            <a:endParaRPr lang="en-CA" sz="2200" dirty="0"/>
          </a:p>
          <a:p>
            <a:r>
              <a:rPr lang="en-CA" sz="2200" dirty="0"/>
              <a:t>Judges are people – swayed, influenced and governed by the same considerations as ordinary people</a:t>
            </a:r>
          </a:p>
        </p:txBody>
      </p:sp>
    </p:spTree>
    <p:extLst>
      <p:ext uri="{BB962C8B-B14F-4D97-AF65-F5344CB8AC3E}">
        <p14:creationId xmlns:p14="http://schemas.microsoft.com/office/powerpoint/2010/main" val="369300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BDA1-B851-EE6A-DA83-F02FBD423F5C}"/>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7E25C0C4-3D0C-E2A4-948A-6D322F09F061}"/>
              </a:ext>
            </a:extLst>
          </p:cNvPr>
          <p:cNvSpPr>
            <a:spLocks noGrp="1"/>
          </p:cNvSpPr>
          <p:nvPr>
            <p:ph idx="1"/>
          </p:nvPr>
        </p:nvSpPr>
        <p:spPr>
          <a:xfrm>
            <a:off x="677333" y="1703539"/>
            <a:ext cx="9130545" cy="5010412"/>
          </a:xfrm>
        </p:spPr>
        <p:txBody>
          <a:bodyPr>
            <a:normAutofit fontScale="55000" lnSpcReduction="20000"/>
          </a:bodyPr>
          <a:lstStyle/>
          <a:p>
            <a:r>
              <a:rPr lang="en-CA" sz="4400" dirty="0">
                <a:solidFill>
                  <a:srgbClr val="00B0F0"/>
                </a:solidFill>
              </a:rPr>
              <a:t>What is your goal? (continued)</a:t>
            </a:r>
          </a:p>
          <a:p>
            <a:r>
              <a:rPr lang="en-US" sz="3500" dirty="0">
                <a:solidFill>
                  <a:schemeClr val="tx1"/>
                </a:solidFill>
              </a:rPr>
              <a:t>The Honourable J.E.L. Côté, “Factums” (LESA, 2015) - “The importance of factums is colossal, almost impossible to overstate.”</a:t>
            </a:r>
          </a:p>
          <a:p>
            <a:r>
              <a:rPr lang="en-US" sz="3500" dirty="0">
                <a:solidFill>
                  <a:schemeClr val="tx1"/>
                </a:solidFill>
              </a:rPr>
              <a:t>A factum:</a:t>
            </a:r>
          </a:p>
          <a:p>
            <a:pPr marL="800100" lvl="2" indent="0">
              <a:buNone/>
            </a:pPr>
            <a:r>
              <a:rPr lang="en-US" sz="3500" dirty="0">
                <a:solidFill>
                  <a:schemeClr val="tx1"/>
                </a:solidFill>
              </a:rPr>
              <a:t>(a) chooses the issues;</a:t>
            </a:r>
          </a:p>
          <a:p>
            <a:pPr marL="800100" lvl="2" indent="0">
              <a:buNone/>
            </a:pPr>
            <a:r>
              <a:rPr lang="en-US" sz="3500" dirty="0">
                <a:solidFill>
                  <a:schemeClr val="tx1"/>
                </a:solidFill>
              </a:rPr>
              <a:t>(b) gives judges their first impression of who should win; first impressions are very strong;</a:t>
            </a:r>
          </a:p>
          <a:p>
            <a:pPr marL="800100" lvl="2" indent="0">
              <a:buNone/>
            </a:pPr>
            <a:r>
              <a:rPr lang="en-US" sz="3500" dirty="0">
                <a:solidFill>
                  <a:schemeClr val="tx1"/>
                </a:solidFill>
              </a:rPr>
              <a:t>(c) usually contains more information than 45 minutes’ speaking can;</a:t>
            </a:r>
          </a:p>
          <a:p>
            <a:pPr marL="800100" lvl="2" indent="0">
              <a:buNone/>
            </a:pPr>
            <a:r>
              <a:rPr lang="en-US" sz="3500" dirty="0">
                <a:solidFill>
                  <a:schemeClr val="tx1"/>
                </a:solidFill>
              </a:rPr>
              <a:t>(d) influences whether the judges do any more research of their own;</a:t>
            </a:r>
          </a:p>
          <a:p>
            <a:pPr marL="800100" lvl="2" indent="0">
              <a:buNone/>
            </a:pPr>
            <a:r>
              <a:rPr lang="en-US" sz="3500" dirty="0">
                <a:solidFill>
                  <a:schemeClr val="tx1"/>
                </a:solidFill>
              </a:rPr>
              <a:t>(e) follows an order which the judges cannot change or interrupt (the way they can disrupt oral argument);</a:t>
            </a:r>
          </a:p>
          <a:p>
            <a:pPr marL="800100" lvl="2" indent="0">
              <a:buNone/>
            </a:pPr>
            <a:r>
              <a:rPr lang="en-US" sz="3500" dirty="0">
                <a:solidFill>
                  <a:schemeClr val="tx1"/>
                </a:solidFill>
              </a:rPr>
              <a:t>(f) influences whether the judges give an oral judgment or reserve decision; and</a:t>
            </a:r>
          </a:p>
          <a:p>
            <a:pPr marL="800100" lvl="2" indent="0">
              <a:buNone/>
            </a:pPr>
            <a:r>
              <a:rPr lang="en-US" sz="3500" dirty="0">
                <a:solidFill>
                  <a:schemeClr val="tx1"/>
                </a:solidFill>
              </a:rPr>
              <a:t>(g) keeps speaking: it is far more accessible and memorable than oral argument, if the judges reserve decision.</a:t>
            </a:r>
            <a:endParaRPr lang="en-CA" sz="3500" dirty="0">
              <a:solidFill>
                <a:srgbClr val="00B0F0"/>
              </a:solidFill>
            </a:endParaRPr>
          </a:p>
        </p:txBody>
      </p:sp>
    </p:spTree>
    <p:extLst>
      <p:ext uri="{BB962C8B-B14F-4D97-AF65-F5344CB8AC3E}">
        <p14:creationId xmlns:p14="http://schemas.microsoft.com/office/powerpoint/2010/main" val="262833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C676-8DDD-08C7-DE90-862B3C3F4D15}"/>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E5889DFB-FB85-A39B-933A-5E6E2801BC55}"/>
              </a:ext>
            </a:extLst>
          </p:cNvPr>
          <p:cNvSpPr>
            <a:spLocks noGrp="1"/>
          </p:cNvSpPr>
          <p:nvPr>
            <p:ph idx="1"/>
          </p:nvPr>
        </p:nvSpPr>
        <p:spPr>
          <a:xfrm>
            <a:off x="677334" y="1930400"/>
            <a:ext cx="8596668" cy="3880773"/>
          </a:xfrm>
        </p:spPr>
        <p:txBody>
          <a:bodyPr/>
          <a:lstStyle/>
          <a:p>
            <a:pPr marL="0" indent="0">
              <a:buNone/>
            </a:pPr>
            <a:r>
              <a:rPr lang="en-CA" sz="2400" dirty="0">
                <a:solidFill>
                  <a:srgbClr val="00B0F0"/>
                </a:solidFill>
              </a:rPr>
              <a:t>What is your goal? (continued)</a:t>
            </a:r>
          </a:p>
          <a:p>
            <a:r>
              <a:rPr lang="en-CA" sz="2200" dirty="0"/>
              <a:t>Use precise language – say exactly what you mean, say it simply and directly. Don’t expect the court to meander through your thought process, your evidence, or the law. </a:t>
            </a:r>
          </a:p>
          <a:p>
            <a:r>
              <a:rPr lang="en-CA" sz="2200" dirty="0"/>
              <a:t>Consider quoting key language from contracts, transcripts, or other evidence so the court does not lose the train of the story you are telling by having to go look it up.</a:t>
            </a:r>
          </a:p>
          <a:p>
            <a:r>
              <a:rPr lang="en-CA" sz="2200" dirty="0"/>
              <a:t>Embroider your argument with references to very specific details in the facts. Treatment of the law and the evidence should be integrated.</a:t>
            </a:r>
          </a:p>
          <a:p>
            <a:endParaRPr lang="en-CA" dirty="0"/>
          </a:p>
        </p:txBody>
      </p:sp>
    </p:spTree>
    <p:extLst>
      <p:ext uri="{BB962C8B-B14F-4D97-AF65-F5344CB8AC3E}">
        <p14:creationId xmlns:p14="http://schemas.microsoft.com/office/powerpoint/2010/main" val="204830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45B2-FF12-2FFD-84F6-6C0C71CD3DC9}"/>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522265E0-2D22-59EE-2D71-1E4976D903CB}"/>
              </a:ext>
            </a:extLst>
          </p:cNvPr>
          <p:cNvSpPr>
            <a:spLocks noGrp="1"/>
          </p:cNvSpPr>
          <p:nvPr>
            <p:ph idx="1"/>
          </p:nvPr>
        </p:nvSpPr>
        <p:spPr>
          <a:xfrm>
            <a:off x="677334" y="1930400"/>
            <a:ext cx="8596668" cy="3880773"/>
          </a:xfrm>
        </p:spPr>
        <p:txBody>
          <a:bodyPr/>
          <a:lstStyle/>
          <a:p>
            <a:pPr marL="0" indent="0">
              <a:buNone/>
            </a:pPr>
            <a:r>
              <a:rPr lang="en-CA" sz="2400" dirty="0">
                <a:solidFill>
                  <a:srgbClr val="00B0F0"/>
                </a:solidFill>
              </a:rPr>
              <a:t>What is your goal? (continued)</a:t>
            </a:r>
          </a:p>
          <a:p>
            <a:r>
              <a:rPr lang="en-CA" sz="2200" dirty="0"/>
              <a:t>John I. Laskin, “</a:t>
            </a:r>
            <a:r>
              <a:rPr lang="en-US" sz="2200" dirty="0"/>
              <a:t>Forget the Wind-Up and Make the Pitch: Some Suggestions for Writing More Persuasive Factums”</a:t>
            </a:r>
          </a:p>
          <a:p>
            <a:pPr marL="800100" lvl="2" indent="0">
              <a:buNone/>
            </a:pPr>
            <a:r>
              <a:rPr lang="en-US" sz="2200" dirty="0"/>
              <a:t>“You cannot divorce content from language and style. Dull, dense, difficult to read prose will detract from what otherwise may be a strong legal point.”</a:t>
            </a:r>
          </a:p>
          <a:p>
            <a:pPr marL="800100" lvl="2" indent="0">
              <a:buNone/>
            </a:pPr>
            <a:r>
              <a:rPr lang="en-US" sz="2200" dirty="0"/>
              <a:t>“Writing concisely is harder than writing at length. But taking the time and trouble to write better will make you a much better advocate for your clients and will enhance your reputation with the court.”</a:t>
            </a:r>
            <a:endParaRPr lang="en-CA" sz="2200" dirty="0"/>
          </a:p>
        </p:txBody>
      </p:sp>
    </p:spTree>
    <p:extLst>
      <p:ext uri="{BB962C8B-B14F-4D97-AF65-F5344CB8AC3E}">
        <p14:creationId xmlns:p14="http://schemas.microsoft.com/office/powerpoint/2010/main" val="416063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507D-A4E2-53F2-45A9-EC10CE199AB2}"/>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98F3497B-3F46-5F66-EC6D-E73203733DF4}"/>
              </a:ext>
            </a:extLst>
          </p:cNvPr>
          <p:cNvSpPr>
            <a:spLocks noGrp="1"/>
          </p:cNvSpPr>
          <p:nvPr>
            <p:ph idx="1"/>
          </p:nvPr>
        </p:nvSpPr>
        <p:spPr>
          <a:xfrm>
            <a:off x="677333" y="1766170"/>
            <a:ext cx="8842447" cy="4722312"/>
          </a:xfrm>
        </p:spPr>
        <p:txBody>
          <a:bodyPr>
            <a:normAutofit fontScale="92500" lnSpcReduction="10000"/>
          </a:bodyPr>
          <a:lstStyle/>
          <a:p>
            <a:pPr marL="0" indent="0">
              <a:buNone/>
            </a:pPr>
            <a:r>
              <a:rPr lang="en-CA" sz="2600" dirty="0">
                <a:solidFill>
                  <a:srgbClr val="00B0F0"/>
                </a:solidFill>
              </a:rPr>
              <a:t>What is your goal? – Example</a:t>
            </a:r>
          </a:p>
          <a:p>
            <a:pPr marL="400050" lvl="1" indent="0">
              <a:buNone/>
            </a:pPr>
            <a:r>
              <a:rPr lang="en-CA" sz="2200" dirty="0"/>
              <a:t>“In rendering the judgment under appeal, it is respectfully submitted that the Honourable Chambers Judge misconstrued the evidence and erred in his application of the criteria applicable to the father’s application to relocate with the child, with the result that the particular needs of the child given her young age, the mother’s role as her primary caregiver since birth, and her strong attachment to the maternal grandparents, were not given appropriate weight.”</a:t>
            </a:r>
          </a:p>
          <a:p>
            <a:pPr marL="400050" lvl="1" indent="0">
              <a:buNone/>
            </a:pPr>
            <a:r>
              <a:rPr lang="en-CA" sz="2200" dirty="0"/>
              <a:t>		Versus</a:t>
            </a:r>
          </a:p>
          <a:p>
            <a:pPr marL="400050" lvl="1" indent="0">
              <a:buNone/>
            </a:pPr>
            <a:r>
              <a:rPr lang="en-CA" sz="2200" dirty="0"/>
              <a:t>“Respectfully, the Chambers Judge misconstrued the evidence and erred in his application of the criteria for relocation. He failed to give proper weight to the particular needs of the child given her young age, the mother’s role as her primary caregiver since birth, and her strong attachment to the maternal grandparents.”</a:t>
            </a:r>
          </a:p>
        </p:txBody>
      </p:sp>
    </p:spTree>
    <p:extLst>
      <p:ext uri="{BB962C8B-B14F-4D97-AF65-F5344CB8AC3E}">
        <p14:creationId xmlns:p14="http://schemas.microsoft.com/office/powerpoint/2010/main" val="260694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B21A-CE01-CA83-2396-29DAA04E63C0}"/>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F94B05EC-7EBE-E3D9-EAD7-70BAC344EDED}"/>
              </a:ext>
            </a:extLst>
          </p:cNvPr>
          <p:cNvSpPr>
            <a:spLocks noGrp="1"/>
          </p:cNvSpPr>
          <p:nvPr>
            <p:ph idx="1"/>
          </p:nvPr>
        </p:nvSpPr>
        <p:spPr/>
        <p:txBody>
          <a:bodyPr/>
          <a:lstStyle/>
          <a:p>
            <a:r>
              <a:rPr lang="en-CA" sz="2400" dirty="0">
                <a:solidFill>
                  <a:srgbClr val="00B0F0"/>
                </a:solidFill>
              </a:rPr>
              <a:t>What is your goal? – Example</a:t>
            </a:r>
          </a:p>
          <a:p>
            <a:pPr marL="800100" lvl="2" indent="0">
              <a:buNone/>
            </a:pPr>
            <a:r>
              <a:rPr lang="en-CA" sz="2200" dirty="0"/>
              <a:t>“As a result of the defendant’s failure to observe the rules of the road, the plaintiff was seriously injured, the particulars of which are as follows:”</a:t>
            </a:r>
          </a:p>
          <a:p>
            <a:pPr marL="1257300" lvl="3" indent="0">
              <a:buNone/>
            </a:pPr>
            <a:r>
              <a:rPr lang="en-CA" sz="2000" dirty="0"/>
              <a:t>versus</a:t>
            </a:r>
          </a:p>
          <a:p>
            <a:pPr marL="800100" lvl="2" indent="0">
              <a:buNone/>
            </a:pPr>
            <a:r>
              <a:rPr lang="en-CA" sz="2200" dirty="0"/>
              <a:t>“The plaintiff suffered the following injuries as a result of the defendant’s negligence:”</a:t>
            </a:r>
          </a:p>
        </p:txBody>
      </p:sp>
    </p:spTree>
    <p:extLst>
      <p:ext uri="{BB962C8B-B14F-4D97-AF65-F5344CB8AC3E}">
        <p14:creationId xmlns:p14="http://schemas.microsoft.com/office/powerpoint/2010/main" val="370260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C054-0986-2BA4-C172-EB247F5B95F2}"/>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BE63AFD9-0C75-30DE-3946-4D1AD4E43FEA}"/>
              </a:ext>
            </a:extLst>
          </p:cNvPr>
          <p:cNvSpPr>
            <a:spLocks noGrp="1"/>
          </p:cNvSpPr>
          <p:nvPr>
            <p:ph idx="1"/>
          </p:nvPr>
        </p:nvSpPr>
        <p:spPr/>
        <p:txBody>
          <a:bodyPr>
            <a:normAutofit/>
          </a:bodyPr>
          <a:lstStyle/>
          <a:p>
            <a:pPr marL="0" indent="0">
              <a:buNone/>
            </a:pPr>
            <a:r>
              <a:rPr lang="en-CA" sz="2400" dirty="0">
                <a:solidFill>
                  <a:srgbClr val="00B0F0"/>
                </a:solidFill>
              </a:rPr>
              <a:t>Tone of your drafting</a:t>
            </a:r>
          </a:p>
          <a:p>
            <a:r>
              <a:rPr lang="en-CA" sz="2200" dirty="0"/>
              <a:t>Honourable Robert G. Richards, K.C., “Going Fishing”: Advice for Successful Advocacy in the Court of Appeal, May 2024 (Saskatchewan Court of Appeal)</a:t>
            </a:r>
          </a:p>
          <a:p>
            <a:r>
              <a:rPr lang="en-CA" sz="2200" dirty="0"/>
              <a:t>What persuades?</a:t>
            </a:r>
          </a:p>
          <a:p>
            <a:endParaRPr lang="en-CA" sz="2200" dirty="0"/>
          </a:p>
          <a:p>
            <a:pPr marL="0" indent="0" algn="ctr">
              <a:buNone/>
            </a:pPr>
            <a:r>
              <a:rPr lang="en-CA" sz="2200" b="1" dirty="0"/>
              <a:t>“credibility, conviction and content”</a:t>
            </a:r>
          </a:p>
        </p:txBody>
      </p:sp>
    </p:spTree>
    <p:extLst>
      <p:ext uri="{BB962C8B-B14F-4D97-AF65-F5344CB8AC3E}">
        <p14:creationId xmlns:p14="http://schemas.microsoft.com/office/powerpoint/2010/main" val="81587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50286-745F-8C9D-D6B7-3A2885E8454F}"/>
              </a:ext>
            </a:extLst>
          </p:cNvPr>
          <p:cNvSpPr>
            <a:spLocks noGrp="1"/>
          </p:cNvSpPr>
          <p:nvPr>
            <p:ph type="title"/>
          </p:nvPr>
        </p:nvSpPr>
        <p:spPr>
          <a:xfrm>
            <a:off x="1333502" y="609600"/>
            <a:ext cx="8596668" cy="1320800"/>
          </a:xfrm>
        </p:spPr>
        <p:txBody>
          <a:bodyPr>
            <a:normAutofit/>
          </a:bodyPr>
          <a:lstStyle/>
          <a:p>
            <a:r>
              <a:rPr lang="en-CA" sz="4400" dirty="0"/>
              <a:t>Agenda</a:t>
            </a:r>
          </a:p>
        </p:txBody>
      </p:sp>
      <p:sp>
        <p:nvSpPr>
          <p:cNvPr id="51" name="Isosceles Triangle 5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3" name="Isosceles Triangle 5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55" name="Straight Connector 5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FDF8C2A-AED9-0A0D-A262-718538DA61CF}"/>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1333502" y="2160590"/>
            <a:ext cx="8470898" cy="3429260"/>
          </a:xfrm>
        </p:spPr>
        <p:txBody>
          <a:bodyPr>
            <a:normAutofit/>
          </a:bodyPr>
          <a:lstStyle/>
          <a:p>
            <a:pPr>
              <a:buFont typeface="Arial" panose="020B0604020202020204" pitchFamily="34" charset="0"/>
              <a:buChar char="•"/>
            </a:pPr>
            <a:r>
              <a:rPr lang="en-CA" sz="2800" dirty="0"/>
              <a:t>Starting Fundamentals</a:t>
            </a:r>
          </a:p>
          <a:p>
            <a:pPr>
              <a:buFont typeface="Arial" panose="020B0604020202020204" pitchFamily="34" charset="0"/>
              <a:buChar char="•"/>
            </a:pPr>
            <a:r>
              <a:rPr lang="en-CA" sz="2800" dirty="0"/>
              <a:t>The Drafting Mindset</a:t>
            </a:r>
          </a:p>
          <a:p>
            <a:pPr>
              <a:buFont typeface="Arial" panose="020B0604020202020204" pitchFamily="34" charset="0"/>
              <a:buChar char="•"/>
            </a:pPr>
            <a:r>
              <a:rPr lang="en-CA" sz="2800" dirty="0"/>
              <a:t>Writing the Brief or Factum</a:t>
            </a:r>
          </a:p>
          <a:p>
            <a:pPr>
              <a:buFont typeface="Arial" panose="020B0604020202020204" pitchFamily="34" charset="0"/>
              <a:buChar char="•"/>
            </a:pPr>
            <a:r>
              <a:rPr lang="en-CA" sz="2800" dirty="0"/>
              <a:t>Drafting with AI</a:t>
            </a:r>
          </a:p>
        </p:txBody>
      </p:sp>
      <p:sp>
        <p:nvSpPr>
          <p:cNvPr id="5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17678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2DD3-A845-AD9F-CF35-3CF176EAE7CC}"/>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81CA6B7A-75FF-5014-68C9-37EA258E67A5}"/>
              </a:ext>
            </a:extLst>
          </p:cNvPr>
          <p:cNvSpPr>
            <a:spLocks noGrp="1"/>
          </p:cNvSpPr>
          <p:nvPr>
            <p:ph idx="1"/>
          </p:nvPr>
        </p:nvSpPr>
        <p:spPr>
          <a:xfrm>
            <a:off x="677334" y="1930400"/>
            <a:ext cx="8596668" cy="3880773"/>
          </a:xfrm>
        </p:spPr>
        <p:txBody>
          <a:bodyPr/>
          <a:lstStyle/>
          <a:p>
            <a:pPr marL="0" indent="0">
              <a:buNone/>
            </a:pPr>
            <a:r>
              <a:rPr lang="en-CA" sz="2400" dirty="0">
                <a:solidFill>
                  <a:srgbClr val="00B0F0"/>
                </a:solidFill>
              </a:rPr>
              <a:t>Tone (continued)</a:t>
            </a:r>
          </a:p>
          <a:p>
            <a:r>
              <a:rPr lang="en-CA" sz="2200" dirty="0"/>
              <a:t>Establishing credibility:</a:t>
            </a:r>
          </a:p>
          <a:p>
            <a:endParaRPr lang="en-CA" sz="1200" dirty="0"/>
          </a:p>
          <a:p>
            <a:pPr marL="800100" lvl="2" indent="0">
              <a:buNone/>
            </a:pPr>
            <a:r>
              <a:rPr lang="en-CA" sz="2200" dirty="0"/>
              <a:t>(a) Take reasonable positions</a:t>
            </a:r>
          </a:p>
          <a:p>
            <a:pPr marL="800100" lvl="2" indent="0">
              <a:buNone/>
            </a:pPr>
            <a:r>
              <a:rPr lang="en-CA" sz="2200" dirty="0"/>
              <a:t>(b) Conduct careful and complete research</a:t>
            </a:r>
          </a:p>
          <a:p>
            <a:pPr marL="800100" lvl="2" indent="0">
              <a:buNone/>
            </a:pPr>
            <a:r>
              <a:rPr lang="en-CA" sz="2200" dirty="0"/>
              <a:t>(c) Be honest about the facts</a:t>
            </a:r>
          </a:p>
          <a:p>
            <a:pPr marL="800100" lvl="2" indent="0">
              <a:buNone/>
            </a:pPr>
            <a:r>
              <a:rPr lang="en-CA" sz="2200" dirty="0"/>
              <a:t>(d) Acknowledge difficulties in your client’s legal position</a:t>
            </a:r>
          </a:p>
          <a:p>
            <a:endParaRPr lang="en-CA" dirty="0"/>
          </a:p>
        </p:txBody>
      </p:sp>
    </p:spTree>
    <p:extLst>
      <p:ext uri="{BB962C8B-B14F-4D97-AF65-F5344CB8AC3E}">
        <p14:creationId xmlns:p14="http://schemas.microsoft.com/office/powerpoint/2010/main" val="3898213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266A-A32B-188A-AC1B-81E2E6DB458B}"/>
              </a:ext>
            </a:extLst>
          </p:cNvPr>
          <p:cNvSpPr>
            <a:spLocks noGrp="1"/>
          </p:cNvSpPr>
          <p:nvPr>
            <p:ph type="title"/>
          </p:nvPr>
        </p:nvSpPr>
        <p:spPr/>
        <p:txBody>
          <a:bodyPr/>
          <a:lstStyle/>
          <a:p>
            <a:r>
              <a:rPr lang="en-CA" dirty="0"/>
              <a:t>The Drafting Mindset</a:t>
            </a:r>
          </a:p>
        </p:txBody>
      </p:sp>
      <p:sp>
        <p:nvSpPr>
          <p:cNvPr id="3" name="Content Placeholder 2">
            <a:extLst>
              <a:ext uri="{FF2B5EF4-FFF2-40B4-BE49-F238E27FC236}">
                <a16:creationId xmlns:a16="http://schemas.microsoft.com/office/drawing/2014/main" id="{211E1ACB-BBF2-6DBC-E909-06B4D30B736B}"/>
              </a:ext>
            </a:extLst>
          </p:cNvPr>
          <p:cNvSpPr>
            <a:spLocks noGrp="1"/>
          </p:cNvSpPr>
          <p:nvPr>
            <p:ph idx="1"/>
          </p:nvPr>
        </p:nvSpPr>
        <p:spPr>
          <a:xfrm>
            <a:off x="677334" y="1930400"/>
            <a:ext cx="8596668" cy="3880773"/>
          </a:xfrm>
        </p:spPr>
        <p:txBody>
          <a:bodyPr/>
          <a:lstStyle/>
          <a:p>
            <a:pPr marL="0" indent="0">
              <a:buNone/>
            </a:pPr>
            <a:r>
              <a:rPr lang="en-CA" sz="2400" dirty="0">
                <a:solidFill>
                  <a:srgbClr val="00B0F0"/>
                </a:solidFill>
              </a:rPr>
              <a:t>Tone (continued)</a:t>
            </a:r>
          </a:p>
          <a:p>
            <a:r>
              <a:rPr lang="en-CA" sz="2200" dirty="0"/>
              <a:t>Be factual rather than emotional; avoid exaggeration, or  inflammatory/sensational language</a:t>
            </a:r>
          </a:p>
          <a:p>
            <a:r>
              <a:rPr lang="en-CA" sz="2200" dirty="0"/>
              <a:t>Avoid characterizing the opposing party as a “bad” person</a:t>
            </a:r>
          </a:p>
          <a:p>
            <a:r>
              <a:rPr lang="en-CA" sz="2200" dirty="0"/>
              <a:t>Be careful in alleging “bad” motivations - allegations of bad faith or fraud can create a risk of enhanced costs if unfounded</a:t>
            </a:r>
          </a:p>
          <a:p>
            <a:endParaRPr lang="en-CA" dirty="0"/>
          </a:p>
        </p:txBody>
      </p:sp>
    </p:spTree>
    <p:extLst>
      <p:ext uri="{BB962C8B-B14F-4D97-AF65-F5344CB8AC3E}">
        <p14:creationId xmlns:p14="http://schemas.microsoft.com/office/powerpoint/2010/main" val="280690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5"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64" name="Straight Connector 63">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8" name="Isosceles Triangle 9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2" name="Isosceles Triangle 10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48" name="Picture 47" descr="A hand holding a pen and shading circles on a sheet">
            <a:extLst>
              <a:ext uri="{FF2B5EF4-FFF2-40B4-BE49-F238E27FC236}">
                <a16:creationId xmlns:a16="http://schemas.microsoft.com/office/drawing/2014/main" id="{2BA331DC-D99C-59C3-90A5-2925C302A4B3}"/>
              </a:ext>
            </a:extLst>
          </p:cNvPr>
          <p:cNvPicPr>
            <a:picLocks noChangeAspect="1"/>
          </p:cNvPicPr>
          <p:nvPr/>
        </p:nvPicPr>
        <p:blipFill>
          <a:blip r:embed="rId2"/>
          <a:srcRect l="9091" t="3713" b="8500"/>
          <a:stretch>
            <a:fillRect/>
          </a:stretch>
        </p:blipFill>
        <p:spPr>
          <a:xfrm>
            <a:off x="1" y="10"/>
            <a:ext cx="12191999" cy="6857990"/>
          </a:xfrm>
          <a:prstGeom prst="rect">
            <a:avLst/>
          </a:prstGeom>
        </p:spPr>
      </p:pic>
      <p:sp>
        <p:nvSpPr>
          <p:cNvPr id="103" name="Isosceles Triangle 102">
            <a:extLst>
              <a:ext uri="{FF2B5EF4-FFF2-40B4-BE49-F238E27FC236}">
                <a16:creationId xmlns:a16="http://schemas.microsoft.com/office/drawing/2014/main" id="{948AE52C-AD58-4D7E-BBEC-741EA69A9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4" name="Parallelogram 103">
            <a:extLst>
              <a:ext uri="{FF2B5EF4-FFF2-40B4-BE49-F238E27FC236}">
                <a16:creationId xmlns:a16="http://schemas.microsoft.com/office/drawing/2014/main" id="{EB3158C7-B011-4D27-BC9D-27EA5BE02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7295AA18-FA8B-4B5D-9477-7F5F51288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E377175-C211-4D7B-89F7-92406DBD7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7" name="Rectangle 23">
            <a:extLst>
              <a:ext uri="{FF2B5EF4-FFF2-40B4-BE49-F238E27FC236}">
                <a16:creationId xmlns:a16="http://schemas.microsoft.com/office/drawing/2014/main" id="{40EA1C2A-B332-4211-8479-EA99BC30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8" name="Rectangle 25">
            <a:extLst>
              <a:ext uri="{FF2B5EF4-FFF2-40B4-BE49-F238E27FC236}">
                <a16:creationId xmlns:a16="http://schemas.microsoft.com/office/drawing/2014/main" id="{24A97CC0-C913-4A9C-B6E8-755C7D15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9" name="Isosceles Triangle 108">
            <a:extLst>
              <a:ext uri="{FF2B5EF4-FFF2-40B4-BE49-F238E27FC236}">
                <a16:creationId xmlns:a16="http://schemas.microsoft.com/office/drawing/2014/main" id="{9DFA36DF-98BD-46D3-A75B-97154DB4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372C1096-F16D-337D-4B80-78773A91CF74}"/>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lnSpc>
                <a:spcPct val="90000"/>
              </a:lnSpc>
            </a:pPr>
            <a:r>
              <a:rPr lang="en-US" sz="5400"/>
              <a:t>Writing the Brief or Factum</a:t>
            </a:r>
          </a:p>
        </p:txBody>
      </p:sp>
      <p:sp>
        <p:nvSpPr>
          <p:cNvPr id="110" name="Rectangle 27">
            <a:extLst>
              <a:ext uri="{FF2B5EF4-FFF2-40B4-BE49-F238E27FC236}">
                <a16:creationId xmlns:a16="http://schemas.microsoft.com/office/drawing/2014/main" id="{D1D22F90-51DE-40F7-96EE-8E9894DF0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1" name="Rectangle 28">
            <a:extLst>
              <a:ext uri="{FF2B5EF4-FFF2-40B4-BE49-F238E27FC236}">
                <a16:creationId xmlns:a16="http://schemas.microsoft.com/office/drawing/2014/main" id="{F45D120E-4F36-4767-98FA-949993B8E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2" name="Rectangle 29">
            <a:extLst>
              <a:ext uri="{FF2B5EF4-FFF2-40B4-BE49-F238E27FC236}">
                <a16:creationId xmlns:a16="http://schemas.microsoft.com/office/drawing/2014/main" id="{B541A2F0-1EDC-4D03-94AC-35BC742CE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4" name="Isosceles Triangle 93">
            <a:extLst>
              <a:ext uri="{FF2B5EF4-FFF2-40B4-BE49-F238E27FC236}">
                <a16:creationId xmlns:a16="http://schemas.microsoft.com/office/drawing/2014/main" id="{08CE2AE4-51CC-4060-8818-423BB07B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79704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E524-571B-9C9F-4E07-50C9AFF015B5}"/>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AE470105-89D6-C760-5075-C62A156CF5A2}"/>
              </a:ext>
            </a:extLst>
          </p:cNvPr>
          <p:cNvSpPr>
            <a:spLocks noGrp="1"/>
          </p:cNvSpPr>
          <p:nvPr>
            <p:ph idx="1"/>
          </p:nvPr>
        </p:nvSpPr>
        <p:spPr>
          <a:xfrm>
            <a:off x="677334" y="1930400"/>
            <a:ext cx="8596668" cy="4194827"/>
          </a:xfrm>
        </p:spPr>
        <p:txBody>
          <a:bodyPr>
            <a:normAutofit lnSpcReduction="10000"/>
          </a:bodyPr>
          <a:lstStyle/>
          <a:p>
            <a:pPr marL="0" indent="0">
              <a:buNone/>
            </a:pPr>
            <a:r>
              <a:rPr lang="en-CA" sz="2400" dirty="0">
                <a:solidFill>
                  <a:srgbClr val="00B0F0"/>
                </a:solidFill>
              </a:rPr>
              <a:t>Basic Structure </a:t>
            </a:r>
          </a:p>
          <a:p>
            <a:r>
              <a:rPr lang="en-CA" sz="2200" dirty="0"/>
              <a:t>Whether your document is a brief or factum, it should contain certain standard elements:</a:t>
            </a:r>
          </a:p>
          <a:p>
            <a:pPr lvl="1"/>
            <a:r>
              <a:rPr lang="en-CA" sz="2200" dirty="0"/>
              <a:t>Overview or Introduction</a:t>
            </a:r>
          </a:p>
          <a:p>
            <a:pPr lvl="1"/>
            <a:r>
              <a:rPr lang="en-CA" sz="2200" dirty="0"/>
              <a:t>Statement of Facts</a:t>
            </a:r>
          </a:p>
          <a:p>
            <a:pPr lvl="1"/>
            <a:r>
              <a:rPr lang="en-CA" sz="2200" dirty="0"/>
              <a:t>Issue/Grounds of Appeal</a:t>
            </a:r>
          </a:p>
          <a:p>
            <a:pPr lvl="1"/>
            <a:r>
              <a:rPr lang="en-CA" sz="2200" dirty="0"/>
              <a:t>Standard of Review (appeals only)</a:t>
            </a:r>
          </a:p>
          <a:p>
            <a:pPr lvl="1"/>
            <a:r>
              <a:rPr lang="en-CA" sz="2200" dirty="0"/>
              <a:t>Argument</a:t>
            </a:r>
          </a:p>
          <a:p>
            <a:pPr lvl="1"/>
            <a:r>
              <a:rPr lang="en-CA" sz="2200" dirty="0"/>
              <a:t>Relief Sought</a:t>
            </a:r>
          </a:p>
          <a:p>
            <a:pPr lvl="1"/>
            <a:r>
              <a:rPr lang="en-CA" sz="2200" dirty="0"/>
              <a:t>List of Authorities</a:t>
            </a:r>
          </a:p>
          <a:p>
            <a:endParaRPr lang="en-CA" dirty="0"/>
          </a:p>
        </p:txBody>
      </p:sp>
    </p:spTree>
    <p:extLst>
      <p:ext uri="{BB962C8B-B14F-4D97-AF65-F5344CB8AC3E}">
        <p14:creationId xmlns:p14="http://schemas.microsoft.com/office/powerpoint/2010/main" val="3093291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263D-10A1-82C7-5F92-9312286D769A}"/>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7F37CCBC-F9F3-158A-A473-A6D5445396D9}"/>
              </a:ext>
            </a:extLst>
          </p:cNvPr>
          <p:cNvSpPr>
            <a:spLocks noGrp="1"/>
          </p:cNvSpPr>
          <p:nvPr>
            <p:ph idx="1"/>
          </p:nvPr>
        </p:nvSpPr>
        <p:spPr/>
        <p:txBody>
          <a:bodyPr/>
          <a:lstStyle/>
          <a:p>
            <a:pPr marL="0" indent="0">
              <a:buNone/>
            </a:pPr>
            <a:r>
              <a:rPr lang="en-CA" sz="2400" dirty="0">
                <a:solidFill>
                  <a:srgbClr val="00B0F0"/>
                </a:solidFill>
              </a:rPr>
              <a:t>Overview or Introduction</a:t>
            </a:r>
          </a:p>
          <a:p>
            <a:r>
              <a:rPr lang="en-US" sz="2200" dirty="0"/>
              <a:t>Start with a concise statement of what your client seeks. Then set out why that relief should be granted.  </a:t>
            </a:r>
          </a:p>
          <a:p>
            <a:r>
              <a:rPr lang="en-US" sz="2200" dirty="0"/>
              <a:t>Lay out in a succinct manner the essential framework of your case, interlacing facts with elements of the legal test.</a:t>
            </a:r>
          </a:p>
          <a:p>
            <a:r>
              <a:rPr lang="en-US" sz="2200" dirty="0"/>
              <a:t>Your overview is a roadmap of what the court can expect in the rest of the factum/brief.</a:t>
            </a:r>
            <a:endParaRPr lang="en-CA" sz="2200" dirty="0"/>
          </a:p>
        </p:txBody>
      </p:sp>
    </p:spTree>
    <p:extLst>
      <p:ext uri="{BB962C8B-B14F-4D97-AF65-F5344CB8AC3E}">
        <p14:creationId xmlns:p14="http://schemas.microsoft.com/office/powerpoint/2010/main" val="398791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7524-17BF-4A97-A92C-8C7671224F33}"/>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91AD13B2-78FC-1FCB-1FC0-C33861D81FE2}"/>
              </a:ext>
            </a:extLst>
          </p:cNvPr>
          <p:cNvSpPr>
            <a:spLocks noGrp="1"/>
          </p:cNvSpPr>
          <p:nvPr>
            <p:ph idx="1"/>
          </p:nvPr>
        </p:nvSpPr>
        <p:spPr/>
        <p:txBody>
          <a:bodyPr/>
          <a:lstStyle/>
          <a:p>
            <a:pPr marL="0" indent="0">
              <a:buNone/>
            </a:pPr>
            <a:r>
              <a:rPr lang="en-CA" sz="2400" dirty="0">
                <a:solidFill>
                  <a:srgbClr val="00B0F0"/>
                </a:solidFill>
              </a:rPr>
              <a:t>Overview (continued</a:t>
            </a:r>
            <a:r>
              <a:rPr lang="en-CA" dirty="0"/>
              <a:t>)</a:t>
            </a:r>
          </a:p>
          <a:p>
            <a:endParaRPr lang="en-CA" dirty="0"/>
          </a:p>
          <a:p>
            <a:r>
              <a:rPr lang="en-CA" sz="2200" dirty="0"/>
              <a:t>Laskin, “</a:t>
            </a:r>
            <a:r>
              <a:rPr lang="en-US" sz="2200" dirty="0"/>
              <a:t>Forget the Wind-Up and Make the Pitch”</a:t>
            </a:r>
          </a:p>
          <a:p>
            <a:pPr marL="800100" lvl="2" indent="0">
              <a:buNone/>
            </a:pPr>
            <a:r>
              <a:rPr lang="en-US" sz="2200" dirty="0"/>
              <a:t>“Tell your story in human terms, that is, appeal to the human being in the judge. Forget the legal jargon. Pretend the judge is just your well-informed next door </a:t>
            </a:r>
            <a:r>
              <a:rPr lang="en-US" sz="2200" dirty="0" err="1"/>
              <a:t>neighbour</a:t>
            </a:r>
            <a:r>
              <a:rPr lang="en-US" sz="2200" dirty="0"/>
              <a:t> … In other words, solicit the judge’s affection for your cause.”</a:t>
            </a:r>
            <a:endParaRPr lang="en-CA" sz="2200" dirty="0"/>
          </a:p>
        </p:txBody>
      </p:sp>
    </p:spTree>
    <p:extLst>
      <p:ext uri="{BB962C8B-B14F-4D97-AF65-F5344CB8AC3E}">
        <p14:creationId xmlns:p14="http://schemas.microsoft.com/office/powerpoint/2010/main" val="293286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4CA5-B865-2DE1-A4EB-B69B51631DD0}"/>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A955D53F-1510-6C49-05C2-6A982F8EB320}"/>
              </a:ext>
            </a:extLst>
          </p:cNvPr>
          <p:cNvSpPr>
            <a:spLocks noGrp="1"/>
          </p:cNvSpPr>
          <p:nvPr>
            <p:ph idx="1"/>
          </p:nvPr>
        </p:nvSpPr>
        <p:spPr>
          <a:xfrm>
            <a:off x="677334" y="1691014"/>
            <a:ext cx="8596668" cy="4747364"/>
          </a:xfrm>
        </p:spPr>
        <p:txBody>
          <a:bodyPr>
            <a:normAutofit lnSpcReduction="10000"/>
          </a:bodyPr>
          <a:lstStyle/>
          <a:p>
            <a:r>
              <a:rPr lang="en-CA" sz="2600" dirty="0">
                <a:solidFill>
                  <a:schemeClr val="accent1"/>
                </a:solidFill>
              </a:rPr>
              <a:t>Overview – Example</a:t>
            </a:r>
          </a:p>
          <a:p>
            <a:pPr marL="400050" lvl="1" indent="0">
              <a:buNone/>
            </a:pPr>
            <a:r>
              <a:rPr lang="en-CA" sz="1800" dirty="0"/>
              <a:t>1. The Appellants ask this Honourable Court to set aside the decision of [</a:t>
            </a:r>
            <a:r>
              <a:rPr lang="en-CA" sz="1800" i="1" dirty="0"/>
              <a:t>name of Justice</a:t>
            </a:r>
            <a:r>
              <a:rPr lang="en-CA" sz="1800" dirty="0"/>
              <a:t>] dated XXX 2024 that granted an </a:t>
            </a:r>
            <a:r>
              <a:rPr lang="en-CA" sz="1800" i="1" dirty="0"/>
              <a:t>ex </a:t>
            </a:r>
            <a:r>
              <a:rPr lang="en-CA" sz="1800" i="1" dirty="0" err="1"/>
              <a:t>parte</a:t>
            </a:r>
            <a:r>
              <a:rPr lang="en-CA" sz="1800" dirty="0"/>
              <a:t> order to discharge a restrictive covenant affecting the Respondent’s property.</a:t>
            </a:r>
          </a:p>
          <a:p>
            <a:pPr marL="400050" lvl="1" indent="0">
              <a:buNone/>
            </a:pPr>
            <a:r>
              <a:rPr lang="en-CA" sz="1800" dirty="0"/>
              <a:t>2. The Appellants submit that the Chambers Judge was not entitled to determine the validity of the restrictive covenant on its merits, in the absence of notice first having been given to all affected parties. </a:t>
            </a:r>
          </a:p>
          <a:p>
            <a:pPr marL="400050" lvl="1" indent="0">
              <a:buNone/>
            </a:pPr>
            <a:r>
              <a:rPr lang="en-CA" sz="1800" dirty="0"/>
              <a:t>3. Section 48(4) of the </a:t>
            </a:r>
            <a:r>
              <a:rPr lang="en-CA" sz="1800" i="1" dirty="0"/>
              <a:t>Land Titles Act </a:t>
            </a:r>
            <a:r>
              <a:rPr lang="en-CA" sz="1800" dirty="0"/>
              <a:t>(“LTA”) provides that the court may modify, discharge, interpret or enforce a restrictive covenant. This Court has previously held that Section 48(4) of the Act engages the interests of all those who are principally interested in the enforcement of the covenant and that all affected parties are presumptively entitled to notice of an application to discharge. </a:t>
            </a:r>
          </a:p>
          <a:p>
            <a:pPr marL="400050" lvl="1" indent="0">
              <a:buNone/>
            </a:pPr>
            <a:r>
              <a:rPr lang="en-CA" sz="1800" dirty="0"/>
              <a:t>4. The Appellants are affected parties and the record shows the Chambers Judge did not turn his mind to the issue of notice …</a:t>
            </a:r>
          </a:p>
          <a:p>
            <a:endParaRPr lang="en-CA" dirty="0"/>
          </a:p>
          <a:p>
            <a:endParaRPr lang="en-CA" dirty="0"/>
          </a:p>
        </p:txBody>
      </p:sp>
    </p:spTree>
    <p:extLst>
      <p:ext uri="{BB962C8B-B14F-4D97-AF65-F5344CB8AC3E}">
        <p14:creationId xmlns:p14="http://schemas.microsoft.com/office/powerpoint/2010/main" val="427109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FB1D-1876-3C71-23A5-FE4FAD3E6682}"/>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1DC01089-59A7-8167-CE7E-9ACD970339EF}"/>
              </a:ext>
            </a:extLst>
          </p:cNvPr>
          <p:cNvSpPr>
            <a:spLocks noGrp="1"/>
          </p:cNvSpPr>
          <p:nvPr>
            <p:ph idx="1"/>
          </p:nvPr>
        </p:nvSpPr>
        <p:spPr>
          <a:xfrm>
            <a:off x="677334" y="1930400"/>
            <a:ext cx="8596668" cy="4302841"/>
          </a:xfrm>
        </p:spPr>
        <p:txBody>
          <a:bodyPr>
            <a:normAutofit fontScale="92500" lnSpcReduction="10000"/>
          </a:bodyPr>
          <a:lstStyle/>
          <a:p>
            <a:pPr marL="0" indent="0">
              <a:buNone/>
            </a:pPr>
            <a:r>
              <a:rPr lang="en-CA" sz="2600" dirty="0">
                <a:solidFill>
                  <a:srgbClr val="00B0F0"/>
                </a:solidFill>
              </a:rPr>
              <a:t>Overview – Example</a:t>
            </a:r>
          </a:p>
          <a:p>
            <a:pPr marL="400050" lvl="1" indent="0">
              <a:buNone/>
            </a:pPr>
            <a:r>
              <a:rPr lang="en-CA" sz="2200" dirty="0"/>
              <a:t>1. The individual and corporate Plaintiffs seek an interim injunction to prevent the defendant [Bank] from pursuing enforcement measures against them under debt and guarantee agreements, pending resolution of the Plaintiffs’ claims against the Bank for breach of contract and breach of fiduciary duty. </a:t>
            </a:r>
          </a:p>
          <a:p>
            <a:pPr marL="400050" lvl="1" indent="0">
              <a:buNone/>
            </a:pPr>
            <a:r>
              <a:rPr lang="en-CA" sz="2200" dirty="0"/>
              <a:t>2. The Bank’s actions have destroyed the ability of the principal debtor, the corporate Plaintiff, to continue its business operations and have materially increased the risk to the guarantors, who are the individual plaintiffs.</a:t>
            </a:r>
          </a:p>
          <a:p>
            <a:pPr marL="400050" lvl="1" indent="0">
              <a:buNone/>
            </a:pPr>
            <a:r>
              <a:rPr lang="en-CA" sz="2200" dirty="0"/>
              <a:t>3. Among other things, the Bank has unreasonably and without colour of right:</a:t>
            </a:r>
          </a:p>
          <a:p>
            <a:pPr marL="685800" lvl="1">
              <a:buFont typeface="Arial" panose="020B0604020202020204" pitchFamily="34" charset="0"/>
              <a:buChar char="•"/>
            </a:pPr>
            <a:r>
              <a:rPr lang="en-CA" sz="2200" dirty="0">
                <a:solidFill>
                  <a:schemeClr val="tx1"/>
                </a:solidFill>
              </a:rPr>
              <a:t>…</a:t>
            </a:r>
          </a:p>
          <a:p>
            <a:pPr lvl="0"/>
            <a:endParaRPr lang="en-CA" dirty="0"/>
          </a:p>
        </p:txBody>
      </p:sp>
    </p:spTree>
    <p:extLst>
      <p:ext uri="{BB962C8B-B14F-4D97-AF65-F5344CB8AC3E}">
        <p14:creationId xmlns:p14="http://schemas.microsoft.com/office/powerpoint/2010/main" val="4261830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792D-8EE2-DB0A-1B88-F0CBB434EEAD}"/>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2560764A-111A-9FF0-8C8C-1977F7BBE858}"/>
              </a:ext>
            </a:extLst>
          </p:cNvPr>
          <p:cNvSpPr>
            <a:spLocks noGrp="1"/>
          </p:cNvSpPr>
          <p:nvPr>
            <p:ph idx="1"/>
          </p:nvPr>
        </p:nvSpPr>
        <p:spPr>
          <a:xfrm>
            <a:off x="677334" y="1930400"/>
            <a:ext cx="8596668" cy="4318000"/>
          </a:xfrm>
        </p:spPr>
        <p:txBody>
          <a:bodyPr>
            <a:normAutofit/>
          </a:bodyPr>
          <a:lstStyle/>
          <a:p>
            <a:pPr marL="0" indent="0">
              <a:buNone/>
            </a:pPr>
            <a:r>
              <a:rPr lang="en-CA" sz="2400" dirty="0">
                <a:solidFill>
                  <a:srgbClr val="00B0F0"/>
                </a:solidFill>
              </a:rPr>
              <a:t>Statement of Facts</a:t>
            </a:r>
          </a:p>
          <a:p>
            <a:r>
              <a:rPr lang="en-US" sz="2200" dirty="0"/>
              <a:t>Mr. Justice John </a:t>
            </a:r>
            <a:r>
              <a:rPr lang="en-US" sz="2200" dirty="0" err="1"/>
              <a:t>Sopinka</a:t>
            </a:r>
            <a:r>
              <a:rPr lang="en-US" sz="2200" dirty="0"/>
              <a:t>, “Appellate Advocacy” (1992), 11 Advocates’ Soc J No 1, 16-20</a:t>
            </a:r>
          </a:p>
          <a:p>
            <a:pPr marL="800100" lvl="2" indent="0">
              <a:buNone/>
            </a:pPr>
            <a:r>
              <a:rPr lang="en-US" sz="2200" dirty="0"/>
              <a:t>“The main rule with respect to the facts is that you must be </a:t>
            </a:r>
            <a:r>
              <a:rPr lang="en-US" sz="2200" b="1" dirty="0"/>
              <a:t>scrupulously fair and candid </a:t>
            </a:r>
            <a:r>
              <a:rPr lang="en-US" sz="2200" dirty="0"/>
              <a:t>in presenting them. Misrepresenting the facts can not only ruin the case, it can  ruin your reputation … Do not be put in the position with regard to anything you say where the court will ask, “Where do we find that in the record?”</a:t>
            </a:r>
            <a:endParaRPr lang="en-CA" sz="2200" dirty="0"/>
          </a:p>
        </p:txBody>
      </p:sp>
    </p:spTree>
    <p:extLst>
      <p:ext uri="{BB962C8B-B14F-4D97-AF65-F5344CB8AC3E}">
        <p14:creationId xmlns:p14="http://schemas.microsoft.com/office/powerpoint/2010/main" val="1184855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0B6B-E657-04EA-D4F3-3F2F6E2592CE}"/>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B9ABBF35-7DD0-B6E7-6B4E-67D8D9FA7E96}"/>
              </a:ext>
            </a:extLst>
          </p:cNvPr>
          <p:cNvSpPr>
            <a:spLocks noGrp="1"/>
          </p:cNvSpPr>
          <p:nvPr>
            <p:ph idx="1"/>
          </p:nvPr>
        </p:nvSpPr>
        <p:spPr>
          <a:xfrm>
            <a:off x="839244" y="1930400"/>
            <a:ext cx="8434758" cy="4132197"/>
          </a:xfrm>
        </p:spPr>
        <p:txBody>
          <a:bodyPr>
            <a:normAutofit fontScale="92500" lnSpcReduction="20000"/>
          </a:bodyPr>
          <a:lstStyle/>
          <a:p>
            <a:pPr marL="0" indent="0">
              <a:buNone/>
            </a:pPr>
            <a:r>
              <a:rPr lang="en-CA" sz="2600" dirty="0">
                <a:solidFill>
                  <a:srgbClr val="00B0F0"/>
                </a:solidFill>
              </a:rPr>
              <a:t>Statement of Facts (continued)</a:t>
            </a:r>
          </a:p>
          <a:p>
            <a:endParaRPr lang="en-CA" dirty="0"/>
          </a:p>
          <a:p>
            <a:r>
              <a:rPr lang="en-US" sz="2400" dirty="0"/>
              <a:t>Avoid simply laying out a chronology or dumping information.</a:t>
            </a:r>
          </a:p>
          <a:p>
            <a:r>
              <a:rPr lang="en-US" sz="2400" dirty="0"/>
              <a:t>Use the recitation of facts to tell your client’s story - construct a path that the court can follow to get to the desired outcome.</a:t>
            </a:r>
          </a:p>
          <a:p>
            <a:r>
              <a:rPr lang="en-US" sz="2400" dirty="0"/>
              <a:t>Provide specific pinpoints tying your statements of facts to the appeal record. This is laborious, but necessary to assist the court and establish your credibility.</a:t>
            </a:r>
          </a:p>
          <a:p>
            <a:r>
              <a:rPr lang="en-US" sz="2400" dirty="0"/>
              <a:t>As appellant, identify </a:t>
            </a:r>
            <a:r>
              <a:rPr lang="en-CA" sz="2400" dirty="0"/>
              <a:t>lower court findings that you are challenging. No argument at this point, just identify factually what the lower court decided.</a:t>
            </a:r>
          </a:p>
        </p:txBody>
      </p:sp>
    </p:spTree>
    <p:extLst>
      <p:ext uri="{BB962C8B-B14F-4D97-AF65-F5344CB8AC3E}">
        <p14:creationId xmlns:p14="http://schemas.microsoft.com/office/powerpoint/2010/main" val="238091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92" name="Straight Connector 9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6" name="Isosceles Triangle 9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0" name="Isosceles Triangle 9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53" name="Picture 52" descr="Network with pins">
            <a:extLst>
              <a:ext uri="{FF2B5EF4-FFF2-40B4-BE49-F238E27FC236}">
                <a16:creationId xmlns:a16="http://schemas.microsoft.com/office/drawing/2014/main" id="{CDC47EF3-601A-E727-2B07-1EA88A0F9C86}"/>
              </a:ext>
            </a:extLst>
          </p:cNvPr>
          <p:cNvPicPr>
            <a:picLocks noChangeAspect="1"/>
          </p:cNvPicPr>
          <p:nvPr/>
        </p:nvPicPr>
        <p:blipFill>
          <a:blip r:embed="rId3"/>
          <a:srcRect l="9091" t="23103"/>
          <a:stretch>
            <a:fillRect/>
          </a:stretch>
        </p:blipFill>
        <p:spPr>
          <a:xfrm>
            <a:off x="1" y="10"/>
            <a:ext cx="12191999" cy="6857990"/>
          </a:xfrm>
          <a:prstGeom prst="rect">
            <a:avLst/>
          </a:prstGeom>
        </p:spPr>
      </p:pic>
      <p:sp>
        <p:nvSpPr>
          <p:cNvPr id="102" name="Isosceles Triangle 101">
            <a:extLst>
              <a:ext uri="{FF2B5EF4-FFF2-40B4-BE49-F238E27FC236}">
                <a16:creationId xmlns:a16="http://schemas.microsoft.com/office/drawing/2014/main" id="{948AE52C-AD58-4D7E-BBEC-741EA69A9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4" name="Parallelogram 103">
            <a:extLst>
              <a:ext uri="{FF2B5EF4-FFF2-40B4-BE49-F238E27FC236}">
                <a16:creationId xmlns:a16="http://schemas.microsoft.com/office/drawing/2014/main" id="{EB3158C7-B011-4D27-BC9D-27EA5BE02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7295AA18-FA8B-4B5D-9477-7F5F51288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5E377175-C211-4D7B-89F7-92406DBD7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0" name="Rectangle 23">
            <a:extLst>
              <a:ext uri="{FF2B5EF4-FFF2-40B4-BE49-F238E27FC236}">
                <a16:creationId xmlns:a16="http://schemas.microsoft.com/office/drawing/2014/main" id="{40EA1C2A-B332-4211-8479-EA99BC30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2" name="Rectangle 25">
            <a:extLst>
              <a:ext uri="{FF2B5EF4-FFF2-40B4-BE49-F238E27FC236}">
                <a16:creationId xmlns:a16="http://schemas.microsoft.com/office/drawing/2014/main" id="{24A97CC0-C913-4A9C-B6E8-755C7D15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4" name="Isosceles Triangle 113">
            <a:extLst>
              <a:ext uri="{FF2B5EF4-FFF2-40B4-BE49-F238E27FC236}">
                <a16:creationId xmlns:a16="http://schemas.microsoft.com/office/drawing/2014/main" id="{9DFA36DF-98BD-46D3-A75B-97154DB4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Title 5">
            <a:extLst>
              <a:ext uri="{FF2B5EF4-FFF2-40B4-BE49-F238E27FC236}">
                <a16:creationId xmlns:a16="http://schemas.microsoft.com/office/drawing/2014/main" id="{0D9F0818-BE87-EDB6-89A7-BDE1E9179276}"/>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r>
              <a:rPr lang="en-US" sz="5400"/>
              <a:t>Starting Fundamentals</a:t>
            </a:r>
          </a:p>
        </p:txBody>
      </p:sp>
      <p:sp>
        <p:nvSpPr>
          <p:cNvPr id="116" name="Rectangle 27">
            <a:extLst>
              <a:ext uri="{FF2B5EF4-FFF2-40B4-BE49-F238E27FC236}">
                <a16:creationId xmlns:a16="http://schemas.microsoft.com/office/drawing/2014/main" id="{D1D22F90-51DE-40F7-96EE-8E9894DF0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8" name="Rectangle 28">
            <a:extLst>
              <a:ext uri="{FF2B5EF4-FFF2-40B4-BE49-F238E27FC236}">
                <a16:creationId xmlns:a16="http://schemas.microsoft.com/office/drawing/2014/main" id="{F45D120E-4F36-4767-98FA-949993B8E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0" name="Rectangle 29">
            <a:extLst>
              <a:ext uri="{FF2B5EF4-FFF2-40B4-BE49-F238E27FC236}">
                <a16:creationId xmlns:a16="http://schemas.microsoft.com/office/drawing/2014/main" id="{B541A2F0-1EDC-4D03-94AC-35BC742CE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Isosceles Triangle 121">
            <a:extLst>
              <a:ext uri="{FF2B5EF4-FFF2-40B4-BE49-F238E27FC236}">
                <a16:creationId xmlns:a16="http://schemas.microsoft.com/office/drawing/2014/main" id="{08CE2AE4-51CC-4060-8818-423BB07B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0069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EE0-B9C8-2083-716E-1466AE0E421B}"/>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0B9285E3-4348-6848-F07D-2CDCF84BED91}"/>
              </a:ext>
            </a:extLst>
          </p:cNvPr>
          <p:cNvSpPr>
            <a:spLocks noGrp="1"/>
          </p:cNvSpPr>
          <p:nvPr>
            <p:ph idx="1"/>
          </p:nvPr>
        </p:nvSpPr>
        <p:spPr>
          <a:xfrm>
            <a:off x="677334" y="1822386"/>
            <a:ext cx="8596668" cy="3880773"/>
          </a:xfrm>
        </p:spPr>
        <p:txBody>
          <a:bodyPr/>
          <a:lstStyle/>
          <a:p>
            <a:pPr marL="0" indent="0">
              <a:buNone/>
            </a:pPr>
            <a:r>
              <a:rPr lang="en-CA" sz="2400" dirty="0">
                <a:solidFill>
                  <a:srgbClr val="00B0F0"/>
                </a:solidFill>
              </a:rPr>
              <a:t>Issues or Grounds of Appeal</a:t>
            </a:r>
          </a:p>
          <a:p>
            <a:r>
              <a:rPr lang="en-CA" sz="2200" dirty="0"/>
              <a:t>List issues/grounds of appeal succinctly</a:t>
            </a:r>
          </a:p>
          <a:p>
            <a:r>
              <a:rPr lang="en-CA" sz="2200" dirty="0"/>
              <a:t>Limit the number of grounds of appeal – ideally, not more than two or three</a:t>
            </a:r>
          </a:p>
          <a:p>
            <a:r>
              <a:rPr lang="en-CA" sz="2200" dirty="0"/>
              <a:t>As respondent, present your position on the issues/grounds of appeal</a:t>
            </a:r>
          </a:p>
        </p:txBody>
      </p:sp>
    </p:spTree>
    <p:extLst>
      <p:ext uri="{BB962C8B-B14F-4D97-AF65-F5344CB8AC3E}">
        <p14:creationId xmlns:p14="http://schemas.microsoft.com/office/powerpoint/2010/main" val="2294676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9126-7789-F1B7-DE99-84F4D22ED69D}"/>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F3B9EE29-72A7-2E20-ACA8-44090DD0E85F}"/>
              </a:ext>
            </a:extLst>
          </p:cNvPr>
          <p:cNvSpPr>
            <a:spLocks noGrp="1"/>
          </p:cNvSpPr>
          <p:nvPr>
            <p:ph idx="1"/>
          </p:nvPr>
        </p:nvSpPr>
        <p:spPr>
          <a:xfrm>
            <a:off x="677334" y="1930401"/>
            <a:ext cx="8596668" cy="4110962"/>
          </a:xfrm>
        </p:spPr>
        <p:txBody>
          <a:bodyPr>
            <a:normAutofit lnSpcReduction="10000"/>
          </a:bodyPr>
          <a:lstStyle/>
          <a:p>
            <a:pPr marL="0" indent="0">
              <a:buNone/>
            </a:pPr>
            <a:r>
              <a:rPr lang="en-CA" sz="2400" dirty="0">
                <a:solidFill>
                  <a:srgbClr val="00B0F0"/>
                </a:solidFill>
              </a:rPr>
              <a:t>Grounds of Appeal (continued)</a:t>
            </a:r>
          </a:p>
          <a:p>
            <a:r>
              <a:rPr lang="en-CA" sz="2200" dirty="0"/>
              <a:t>Carolyn Leach, “5 Rules for Writing a Great Factum”, 9</a:t>
            </a:r>
            <a:r>
              <a:rPr lang="en-CA" sz="2200" baseline="30000" dirty="0"/>
              <a:t>th</a:t>
            </a:r>
            <a:r>
              <a:rPr lang="en-CA" sz="2200" dirty="0"/>
              <a:t> Annual Family Law Summit, 2015</a:t>
            </a:r>
            <a:endParaRPr lang="en-US" sz="2200" dirty="0"/>
          </a:p>
          <a:p>
            <a:pPr marL="800100" lvl="2" indent="0">
              <a:buNone/>
            </a:pPr>
            <a:r>
              <a:rPr lang="en-US" sz="2200" dirty="0"/>
              <a:t>“There may be all kinds of issues and arguments that you could possibly raise. Your factum should identify and address </a:t>
            </a:r>
            <a:r>
              <a:rPr lang="en-US" sz="2200" b="1" dirty="0"/>
              <a:t>only the most significant ones</a:t>
            </a:r>
            <a:r>
              <a:rPr lang="en-US" sz="2200" dirty="0"/>
              <a:t>. Often, factum writers are plagued with anxiety about leaving something out that may prove to be critical. This kind of thinking … leads them to clutter up their factum with weak "alternative" arguments that have no chance of success. …This is like throwing everything at the wall and hoping that something sticks. It is not helpful.”</a:t>
            </a:r>
            <a:endParaRPr lang="en-CA" sz="2200" dirty="0"/>
          </a:p>
        </p:txBody>
      </p:sp>
    </p:spTree>
    <p:extLst>
      <p:ext uri="{BB962C8B-B14F-4D97-AF65-F5344CB8AC3E}">
        <p14:creationId xmlns:p14="http://schemas.microsoft.com/office/powerpoint/2010/main" val="2048476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9914-85B4-AC3D-A633-7C2EFF55081F}"/>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60B8B084-64E4-EBF5-20CB-2E7AFADFB65A}"/>
              </a:ext>
            </a:extLst>
          </p:cNvPr>
          <p:cNvSpPr>
            <a:spLocks noGrp="1"/>
          </p:cNvSpPr>
          <p:nvPr>
            <p:ph idx="1"/>
          </p:nvPr>
        </p:nvSpPr>
        <p:spPr>
          <a:xfrm>
            <a:off x="677334" y="1956844"/>
            <a:ext cx="8596668" cy="4455241"/>
          </a:xfrm>
        </p:spPr>
        <p:txBody>
          <a:bodyPr>
            <a:normAutofit fontScale="92500" lnSpcReduction="10000"/>
          </a:bodyPr>
          <a:lstStyle/>
          <a:p>
            <a:pPr marL="0" indent="0">
              <a:buNone/>
            </a:pPr>
            <a:r>
              <a:rPr lang="en-CA" sz="2600" dirty="0">
                <a:solidFill>
                  <a:schemeClr val="accent2"/>
                </a:solidFill>
              </a:rPr>
              <a:t>Issues - Example</a:t>
            </a:r>
          </a:p>
          <a:p>
            <a:pPr marL="400050" lvl="1" indent="0">
              <a:buNone/>
            </a:pPr>
            <a:r>
              <a:rPr lang="en-US" sz="2400" dirty="0"/>
              <a:t>“In response to the issues raised by the Appellant, the Respondent submits:</a:t>
            </a:r>
            <a:endParaRPr lang="en-CA" sz="2400" dirty="0"/>
          </a:p>
          <a:p>
            <a:pPr marL="800100" lvl="2" indent="0">
              <a:buNone/>
            </a:pPr>
            <a:r>
              <a:rPr lang="en-US" sz="2200" dirty="0"/>
              <a:t>(a) In rendering the Order </a:t>
            </a:r>
            <a:r>
              <a:rPr lang="en-CA" sz="2200" dirty="0"/>
              <a:t>under appeal</a:t>
            </a:r>
            <a:r>
              <a:rPr lang="en-US" sz="2200" dirty="0"/>
              <a:t>, Justice XXX gave due consideration to the appropriate factors relevant to retroactive child support, and to retroactive and ongoing spousal support, consistent with the provisions of the </a:t>
            </a:r>
            <a:r>
              <a:rPr lang="en-US" sz="2200" i="1" dirty="0"/>
              <a:t>Family Law Act</a:t>
            </a:r>
            <a:r>
              <a:rPr lang="en-US" sz="2200" dirty="0"/>
              <a:t> and related case law. The Order discloses no error by the Chambers Justice. </a:t>
            </a:r>
            <a:endParaRPr lang="en-CA" sz="2200" dirty="0"/>
          </a:p>
          <a:p>
            <a:pPr marL="800100" lvl="2" indent="0">
              <a:buNone/>
            </a:pPr>
            <a:r>
              <a:rPr lang="en-US" sz="2200" dirty="0"/>
              <a:t>(b) The issues raised on appeal are not issues of law, but relate solely to findings of fact or discretionary decisions of the Chambers Justice, and are therefore owed deference by this Honourable Court.”</a:t>
            </a:r>
            <a:endParaRPr lang="en-CA" sz="2200" dirty="0"/>
          </a:p>
          <a:p>
            <a:pPr marL="914400" lvl="2" indent="0">
              <a:buNone/>
            </a:pPr>
            <a:r>
              <a:rPr lang="en-US" sz="2200" dirty="0"/>
              <a:t>.</a:t>
            </a:r>
            <a:endParaRPr lang="en-CA" sz="2200" dirty="0"/>
          </a:p>
          <a:p>
            <a:endParaRPr lang="en-CA" dirty="0"/>
          </a:p>
        </p:txBody>
      </p:sp>
    </p:spTree>
    <p:extLst>
      <p:ext uri="{BB962C8B-B14F-4D97-AF65-F5344CB8AC3E}">
        <p14:creationId xmlns:p14="http://schemas.microsoft.com/office/powerpoint/2010/main" val="106184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95A3-9F99-F994-1E37-019FB8406ADD}"/>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03886AFA-BF22-1CC0-9B14-6F10E4285E3D}"/>
              </a:ext>
            </a:extLst>
          </p:cNvPr>
          <p:cNvSpPr>
            <a:spLocks noGrp="1"/>
          </p:cNvSpPr>
          <p:nvPr>
            <p:ph idx="1"/>
          </p:nvPr>
        </p:nvSpPr>
        <p:spPr>
          <a:xfrm>
            <a:off x="677334" y="1704932"/>
            <a:ext cx="8596668" cy="3880773"/>
          </a:xfrm>
        </p:spPr>
        <p:txBody>
          <a:bodyPr/>
          <a:lstStyle/>
          <a:p>
            <a:pPr marL="0" indent="0">
              <a:buNone/>
            </a:pPr>
            <a:r>
              <a:rPr lang="en-CA" sz="2400" dirty="0">
                <a:solidFill>
                  <a:srgbClr val="00B0F0"/>
                </a:solidFill>
              </a:rPr>
              <a:t>Standard of review</a:t>
            </a:r>
          </a:p>
          <a:p>
            <a:r>
              <a:rPr lang="en-US" sz="2200" dirty="0"/>
              <a:t>Appellate courts do not retry the case. The appellant must show that the lower court made an error that is susceptible of correction on appeal.</a:t>
            </a:r>
          </a:p>
          <a:p>
            <a:r>
              <a:rPr lang="en-US" sz="2200" dirty="0"/>
              <a:t>Some statutory forms of appeal may have special rules – </a:t>
            </a:r>
            <a:r>
              <a:rPr lang="en-US" sz="2200" dirty="0" err="1"/>
              <a:t>eg</a:t>
            </a:r>
            <a:r>
              <a:rPr lang="en-US" sz="2200" dirty="0"/>
              <a:t>, appeal </a:t>
            </a:r>
            <a:r>
              <a:rPr lang="en-US" sz="2200" i="1" dirty="0"/>
              <a:t>de novo, </a:t>
            </a:r>
            <a:r>
              <a:rPr lang="en-US" sz="2200" dirty="0"/>
              <a:t>appeal on questions of law only, appeal with leave</a:t>
            </a:r>
            <a:r>
              <a:rPr lang="en-US" sz="2200" i="1" dirty="0"/>
              <a:t> </a:t>
            </a:r>
            <a:r>
              <a:rPr lang="en-US" sz="2200" dirty="0"/>
              <a:t>– check the governing legislation.</a:t>
            </a:r>
          </a:p>
          <a:p>
            <a:r>
              <a:rPr lang="en-US" sz="2200" dirty="0"/>
              <a:t>Research for standard of review on specific issues – case law may identify whether your issue is typically treated as a question of fact, law, or mixed fact and law.</a:t>
            </a:r>
          </a:p>
          <a:p>
            <a:endParaRPr lang="en-CA" dirty="0"/>
          </a:p>
        </p:txBody>
      </p:sp>
    </p:spTree>
    <p:extLst>
      <p:ext uri="{BB962C8B-B14F-4D97-AF65-F5344CB8AC3E}">
        <p14:creationId xmlns:p14="http://schemas.microsoft.com/office/powerpoint/2010/main" val="120537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9175-83CD-1E79-EDB7-4F018BBDBEAC}"/>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0F5E53EF-66EE-B056-28D1-8A17F7D6340C}"/>
              </a:ext>
            </a:extLst>
          </p:cNvPr>
          <p:cNvSpPr>
            <a:spLocks noGrp="1"/>
          </p:cNvSpPr>
          <p:nvPr>
            <p:ph idx="1"/>
          </p:nvPr>
        </p:nvSpPr>
        <p:spPr>
          <a:xfrm>
            <a:off x="677334" y="1741814"/>
            <a:ext cx="8596668" cy="4507978"/>
          </a:xfrm>
        </p:spPr>
        <p:txBody>
          <a:bodyPr>
            <a:normAutofit/>
          </a:bodyPr>
          <a:lstStyle/>
          <a:p>
            <a:pPr marL="0" indent="0">
              <a:buNone/>
            </a:pPr>
            <a:r>
              <a:rPr lang="en-CA" sz="2400" dirty="0">
                <a:solidFill>
                  <a:srgbClr val="00B0F0"/>
                </a:solidFill>
              </a:rPr>
              <a:t>Standard of review/Burden of proof</a:t>
            </a:r>
          </a:p>
          <a:p>
            <a:r>
              <a:rPr lang="en-US" sz="2200" dirty="0"/>
              <a:t>If you are writing a responding factum:</a:t>
            </a:r>
          </a:p>
          <a:p>
            <a:pPr lvl="1"/>
            <a:r>
              <a:rPr lang="en-US" sz="2200" dirty="0"/>
              <a:t>Point out if the appellant’s characterization of the issue as a question of law is inappropriate</a:t>
            </a:r>
          </a:p>
          <a:p>
            <a:pPr lvl="1"/>
            <a:r>
              <a:rPr lang="en-US" sz="2200" dirty="0"/>
              <a:t>Emphasize reasons for judicial deference</a:t>
            </a:r>
          </a:p>
          <a:p>
            <a:pPr lvl="1"/>
            <a:r>
              <a:rPr lang="en-US" sz="2200" dirty="0"/>
              <a:t>Remind the appellate court of the lower court’s advantage in hearing and seeing the witnesses;</a:t>
            </a:r>
          </a:p>
          <a:p>
            <a:pPr lvl="1"/>
            <a:r>
              <a:rPr lang="en-US" sz="2200" dirty="0"/>
              <a:t>Remind the appellate court of the desire for judicial finality</a:t>
            </a:r>
          </a:p>
          <a:p>
            <a:r>
              <a:rPr lang="en-US" sz="2200" dirty="0"/>
              <a:t>If you are writing a responding brief:</a:t>
            </a:r>
          </a:p>
          <a:p>
            <a:pPr lvl="1"/>
            <a:r>
              <a:rPr lang="en-US" sz="2200" dirty="0"/>
              <a:t>Emphasize the plaintiff/applicant’s burden of proof</a:t>
            </a:r>
            <a:endParaRPr lang="en-CA" sz="2200" dirty="0"/>
          </a:p>
        </p:txBody>
      </p:sp>
    </p:spTree>
    <p:extLst>
      <p:ext uri="{BB962C8B-B14F-4D97-AF65-F5344CB8AC3E}">
        <p14:creationId xmlns:p14="http://schemas.microsoft.com/office/powerpoint/2010/main" val="193260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5F7B-1FFD-0B21-A30F-37A63F324296}"/>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592A5087-1CD6-4165-9F47-D46805CDB851}"/>
              </a:ext>
            </a:extLst>
          </p:cNvPr>
          <p:cNvSpPr>
            <a:spLocks noGrp="1"/>
          </p:cNvSpPr>
          <p:nvPr>
            <p:ph idx="1"/>
          </p:nvPr>
        </p:nvSpPr>
        <p:spPr/>
        <p:txBody>
          <a:bodyPr/>
          <a:lstStyle/>
          <a:p>
            <a:pPr marL="0" indent="0">
              <a:buNone/>
            </a:pPr>
            <a:r>
              <a:rPr lang="en-CA" sz="2400" dirty="0">
                <a:solidFill>
                  <a:srgbClr val="00B0F0"/>
                </a:solidFill>
              </a:rPr>
              <a:t>Argument</a:t>
            </a:r>
          </a:p>
          <a:p>
            <a:r>
              <a:rPr lang="en-CA" sz="2200" dirty="0"/>
              <a:t>Choose a structure that leads the court step-by-step through your reasoning.</a:t>
            </a:r>
          </a:p>
          <a:p>
            <a:r>
              <a:rPr lang="en-CA" sz="2200" dirty="0"/>
              <a:t>For example:</a:t>
            </a:r>
          </a:p>
          <a:p>
            <a:pPr lvl="1"/>
            <a:r>
              <a:rPr lang="en-CA" sz="2200" dirty="0"/>
              <a:t>1. basic legal test</a:t>
            </a:r>
          </a:p>
          <a:p>
            <a:pPr lvl="1"/>
            <a:r>
              <a:rPr lang="en-CA" sz="2200" dirty="0"/>
              <a:t>2. expand to details of how test is applied</a:t>
            </a:r>
          </a:p>
          <a:p>
            <a:pPr lvl="1"/>
            <a:r>
              <a:rPr lang="en-CA" sz="2200" dirty="0"/>
              <a:t>3. apply to your client’s facts</a:t>
            </a:r>
          </a:p>
        </p:txBody>
      </p:sp>
    </p:spTree>
    <p:extLst>
      <p:ext uri="{BB962C8B-B14F-4D97-AF65-F5344CB8AC3E}">
        <p14:creationId xmlns:p14="http://schemas.microsoft.com/office/powerpoint/2010/main" val="2041298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91C6-A64A-7BEA-EA5B-6C690ED27463}"/>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E12627A5-AC22-BD91-5073-518BF78A5118}"/>
              </a:ext>
            </a:extLst>
          </p:cNvPr>
          <p:cNvSpPr>
            <a:spLocks noGrp="1"/>
          </p:cNvSpPr>
          <p:nvPr>
            <p:ph idx="1"/>
          </p:nvPr>
        </p:nvSpPr>
        <p:spPr>
          <a:xfrm>
            <a:off x="677334" y="1703540"/>
            <a:ext cx="8596668" cy="4860099"/>
          </a:xfrm>
        </p:spPr>
        <p:txBody>
          <a:bodyPr>
            <a:normAutofit fontScale="85000" lnSpcReduction="10000"/>
          </a:bodyPr>
          <a:lstStyle/>
          <a:p>
            <a:pPr marL="0" indent="0">
              <a:buNone/>
            </a:pPr>
            <a:r>
              <a:rPr lang="en-CA" sz="2600" dirty="0">
                <a:solidFill>
                  <a:srgbClr val="00B0F0"/>
                </a:solidFill>
              </a:rPr>
              <a:t>Argument – Example</a:t>
            </a:r>
          </a:p>
          <a:p>
            <a:pPr marL="400050" lvl="1" indent="0">
              <a:buNone/>
            </a:pPr>
            <a:r>
              <a:rPr lang="en-US" sz="2400" dirty="0"/>
              <a:t>1. The Applicant seeks summary dismissal under Rule 7.3(1)(b) of the </a:t>
            </a:r>
            <a:r>
              <a:rPr lang="en-US" sz="2400" i="1" dirty="0"/>
              <a:t>Alberta Rules of Court </a:t>
            </a:r>
            <a:r>
              <a:rPr lang="en-US" sz="2400" dirty="0"/>
              <a:t>on grounds that there is no merit to the claim. </a:t>
            </a:r>
            <a:endParaRPr lang="en-CA" sz="2400" dirty="0"/>
          </a:p>
          <a:p>
            <a:pPr marL="400050" lvl="1" indent="0">
              <a:buNone/>
            </a:pPr>
            <a:r>
              <a:rPr lang="en-US" sz="2400" dirty="0"/>
              <a:t>2. Summary dismissal cannot be granted if the application presents a genuine issue requiring a trial. In </a:t>
            </a:r>
            <a:r>
              <a:rPr lang="en-US" sz="2400" b="1" i="1" dirty="0" err="1"/>
              <a:t>Hryniak</a:t>
            </a:r>
            <a:r>
              <a:rPr lang="en-US" sz="2400" b="1" i="1" dirty="0"/>
              <a:t> v Mauldin</a:t>
            </a:r>
            <a:r>
              <a:rPr lang="en-US" sz="2400" dirty="0"/>
              <a:t>, the Supreme Court held that there is no genuine issue if the judge is able to make a fair and just determination on the merits. </a:t>
            </a:r>
          </a:p>
          <a:p>
            <a:pPr marL="400050" lvl="1" indent="0">
              <a:buNone/>
            </a:pPr>
            <a:r>
              <a:rPr lang="en-US" sz="2400" dirty="0"/>
              <a:t>3. This will only be the case when the process (1) allows the judge to make the necessary findings of fact, (2) allows the judge to apply the law to the facts, and (3) is a proportionate, more expeditious and less expensive means to achieve a just result.</a:t>
            </a:r>
          </a:p>
          <a:p>
            <a:pPr marL="400050" lvl="1" indent="0">
              <a:buNone/>
            </a:pPr>
            <a:r>
              <a:rPr lang="en-US" sz="2400" dirty="0"/>
              <a:t>4. The moving party must establish on a balance of probabilities that there is "no merit" to the claim. However, t</a:t>
            </a:r>
            <a:r>
              <a:rPr lang="en-CA" sz="2400" dirty="0"/>
              <a:t>here is no symmetry of burdens. </a:t>
            </a:r>
            <a:r>
              <a:rPr lang="en-US" sz="2400" dirty="0"/>
              <a:t>The resisting party need not prove the opposite in order to send the matter to trial.</a:t>
            </a:r>
            <a:endParaRPr lang="en-CA" sz="2400" dirty="0"/>
          </a:p>
        </p:txBody>
      </p:sp>
    </p:spTree>
    <p:extLst>
      <p:ext uri="{BB962C8B-B14F-4D97-AF65-F5344CB8AC3E}">
        <p14:creationId xmlns:p14="http://schemas.microsoft.com/office/powerpoint/2010/main" val="1366475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8DF3-AEE5-4D9F-29EA-3056CEC2D79F}"/>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9F7E322E-104B-A028-095F-7A2DA8630835}"/>
              </a:ext>
            </a:extLst>
          </p:cNvPr>
          <p:cNvSpPr>
            <a:spLocks noGrp="1"/>
          </p:cNvSpPr>
          <p:nvPr>
            <p:ph idx="1"/>
          </p:nvPr>
        </p:nvSpPr>
        <p:spPr/>
        <p:txBody>
          <a:bodyPr>
            <a:normAutofit/>
          </a:bodyPr>
          <a:lstStyle/>
          <a:p>
            <a:pPr marL="0" indent="0">
              <a:buNone/>
            </a:pPr>
            <a:r>
              <a:rPr lang="en-CA" sz="2400" dirty="0">
                <a:solidFill>
                  <a:srgbClr val="00B0F0"/>
                </a:solidFill>
              </a:rPr>
              <a:t>Argument (continued)</a:t>
            </a:r>
          </a:p>
          <a:p>
            <a:r>
              <a:rPr lang="en-CA" sz="2200" dirty="0"/>
              <a:t>Lead with your strongest argument – assume that attention wanes as reader progresses through your brief. </a:t>
            </a:r>
          </a:p>
          <a:p>
            <a:r>
              <a:rPr lang="en-CA" sz="2200" dirty="0"/>
              <a:t>Use “point-first” structure - lead with the point you want to make before you launch into the details supporting it.</a:t>
            </a:r>
          </a:p>
          <a:p>
            <a:r>
              <a:rPr lang="en-CA" sz="2200" dirty="0"/>
              <a:t>Try to avoid paragraphs of more than two or three sentences. </a:t>
            </a:r>
          </a:p>
          <a:p>
            <a:r>
              <a:rPr lang="en-CA" sz="2200" dirty="0"/>
              <a:t>Prefer short-</a:t>
            </a:r>
            <a:r>
              <a:rPr lang="en-CA" sz="2200" dirty="0" err="1"/>
              <a:t>ish</a:t>
            </a:r>
            <a:r>
              <a:rPr lang="en-CA" sz="2200" dirty="0"/>
              <a:t> sentences. </a:t>
            </a:r>
          </a:p>
          <a:p>
            <a:r>
              <a:rPr lang="en-CA" sz="2200" dirty="0"/>
              <a:t>Use active voice and direct sentence structure.</a:t>
            </a:r>
          </a:p>
          <a:p>
            <a:endParaRPr lang="en-CA" sz="2200" dirty="0"/>
          </a:p>
          <a:p>
            <a:endParaRPr lang="en-CA" dirty="0"/>
          </a:p>
        </p:txBody>
      </p:sp>
    </p:spTree>
    <p:extLst>
      <p:ext uri="{BB962C8B-B14F-4D97-AF65-F5344CB8AC3E}">
        <p14:creationId xmlns:p14="http://schemas.microsoft.com/office/powerpoint/2010/main" val="403642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F009-6471-34AB-B258-36B32E5A2D99}"/>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F606D90B-1FAA-1502-B2F5-5EEE3F8AD68A}"/>
              </a:ext>
            </a:extLst>
          </p:cNvPr>
          <p:cNvSpPr>
            <a:spLocks noGrp="1"/>
          </p:cNvSpPr>
          <p:nvPr>
            <p:ph idx="1"/>
          </p:nvPr>
        </p:nvSpPr>
        <p:spPr>
          <a:xfrm>
            <a:off x="677333" y="1553228"/>
            <a:ext cx="8779817" cy="5304772"/>
          </a:xfrm>
        </p:spPr>
        <p:txBody>
          <a:bodyPr>
            <a:normAutofit fontScale="92500" lnSpcReduction="20000"/>
          </a:bodyPr>
          <a:lstStyle/>
          <a:p>
            <a:r>
              <a:rPr lang="en-CA" sz="2600" dirty="0">
                <a:solidFill>
                  <a:srgbClr val="00B0F0"/>
                </a:solidFill>
              </a:rPr>
              <a:t>Argument – Example </a:t>
            </a:r>
          </a:p>
          <a:p>
            <a:pPr marL="0" lvl="0" indent="0">
              <a:buNone/>
            </a:pPr>
            <a:r>
              <a:rPr lang="en-CA" dirty="0"/>
              <a:t>14  A finding of parental alienation can be made at an interim stage and on a written record, particularly when the evidence overwhelmingly points to this conclusion [</a:t>
            </a:r>
            <a:r>
              <a:rPr lang="en-CA" b="1" i="1" dirty="0"/>
              <a:t>OM v SK</a:t>
            </a:r>
            <a:r>
              <a:rPr lang="en-CA" dirty="0"/>
              <a:t>, 2020 ONSC 3816 at para 45].</a:t>
            </a:r>
          </a:p>
          <a:p>
            <a:pPr marL="0" lvl="0" indent="0">
              <a:buNone/>
            </a:pPr>
            <a:r>
              <a:rPr lang="en-CA" dirty="0"/>
              <a:t>15  If a finding of alienation is made, courts have four options: (1) do nothing and leave the child with the alienating parent; (2) do a custody reversal by placing the child with the rejected parent; (3) leave the child with the favoured parent and provide therapy; or (4) provide a transitional placement where the child is placed with a neutral party and therapy is provided so that eventually the child can be placed with the rejected parent. [</a:t>
            </a:r>
            <a:r>
              <a:rPr lang="en-CA" b="1" i="1" dirty="0"/>
              <a:t>AM v CH </a:t>
            </a:r>
            <a:r>
              <a:rPr lang="en-CA" dirty="0"/>
              <a:t>at para 110]</a:t>
            </a:r>
          </a:p>
          <a:p>
            <a:pPr marL="0" lvl="0" indent="0">
              <a:buNone/>
            </a:pPr>
            <a:r>
              <a:rPr lang="en-CA" dirty="0"/>
              <a:t>16  A change in custody may be appropriate where there is serious manipulation by the alienating parent – including false accusations to authorities, deliberate misinformation about the other parent to the children, and obstruction of access. [</a:t>
            </a:r>
            <a:r>
              <a:rPr lang="en-CA" b="1" i="1" dirty="0"/>
              <a:t>MM v AWM </a:t>
            </a:r>
            <a:r>
              <a:rPr lang="en-CA" dirty="0"/>
              <a:t> at paras 42 and 46; </a:t>
            </a:r>
            <a:r>
              <a:rPr lang="en-CA" b="1" i="1" dirty="0"/>
              <a:t>Maharaj v Wilfred-Jacob</a:t>
            </a:r>
            <a:r>
              <a:rPr lang="en-CA" dirty="0"/>
              <a:t>, 2016 ONSC 7925 at paras 76-77, [2016] OJ No 6520]. </a:t>
            </a:r>
          </a:p>
          <a:p>
            <a:pPr marL="0" lvl="0" indent="0">
              <a:buNone/>
            </a:pPr>
            <a:r>
              <a:rPr lang="en-CA" dirty="0"/>
              <a:t>17  In the present case, while the evidence currently before the Court concerning the circumstances of the children is not complete, it is sufficient to substantiate serious concerns about parental alienation by the Respondent. The evidence also illustrates the devastating impact that the Respondent’s alienating strategies have had on the children and their ability to maintain the close and loving relationship that they previously enjoyed with the Applicant. </a:t>
            </a:r>
          </a:p>
          <a:p>
            <a:endParaRPr lang="en-CA" sz="2400" dirty="0">
              <a:solidFill>
                <a:schemeClr val="accent2"/>
              </a:solidFill>
            </a:endParaRPr>
          </a:p>
          <a:p>
            <a:endParaRPr lang="en-CA" dirty="0"/>
          </a:p>
          <a:p>
            <a:endParaRPr lang="en-CA" dirty="0"/>
          </a:p>
        </p:txBody>
      </p:sp>
    </p:spTree>
    <p:extLst>
      <p:ext uri="{BB962C8B-B14F-4D97-AF65-F5344CB8AC3E}">
        <p14:creationId xmlns:p14="http://schemas.microsoft.com/office/powerpoint/2010/main" val="1475129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13A5-3AB0-2B72-B813-D35B20063F19}"/>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2F5687C5-D708-6E94-0255-A0FBB6B4C3AE}"/>
              </a:ext>
            </a:extLst>
          </p:cNvPr>
          <p:cNvSpPr>
            <a:spLocks noGrp="1"/>
          </p:cNvSpPr>
          <p:nvPr>
            <p:ph idx="1"/>
          </p:nvPr>
        </p:nvSpPr>
        <p:spPr>
          <a:xfrm>
            <a:off x="677334" y="1894214"/>
            <a:ext cx="8596668" cy="4265263"/>
          </a:xfrm>
        </p:spPr>
        <p:txBody>
          <a:bodyPr>
            <a:normAutofit fontScale="92500" lnSpcReduction="10000"/>
          </a:bodyPr>
          <a:lstStyle/>
          <a:p>
            <a:pPr marL="0" indent="0">
              <a:buNone/>
            </a:pPr>
            <a:r>
              <a:rPr lang="en-CA" sz="2600" dirty="0">
                <a:solidFill>
                  <a:srgbClr val="00B0F0"/>
                </a:solidFill>
              </a:rPr>
              <a:t>Argument (continued)</a:t>
            </a:r>
          </a:p>
          <a:p>
            <a:pPr marL="0" indent="0">
              <a:buNone/>
            </a:pPr>
            <a:endParaRPr lang="en-CA" sz="1100" dirty="0">
              <a:solidFill>
                <a:srgbClr val="00B0F0"/>
              </a:solidFill>
            </a:endParaRPr>
          </a:p>
          <a:p>
            <a:r>
              <a:rPr lang="en-CA" sz="2600" dirty="0"/>
              <a:t>Use structural elements to capture and hold attention</a:t>
            </a:r>
          </a:p>
          <a:p>
            <a:endParaRPr lang="en-CA" dirty="0"/>
          </a:p>
          <a:p>
            <a:pPr marL="400050" lvl="1" indent="0">
              <a:buNone/>
            </a:pPr>
            <a:r>
              <a:rPr lang="en-CA" sz="2800" b="1" dirty="0"/>
              <a:t>I.	Use Large, Bold Headings for Your Main Idea</a:t>
            </a:r>
          </a:p>
          <a:p>
            <a:pPr marL="800100" lvl="2" indent="0">
              <a:buNone/>
            </a:pPr>
            <a:r>
              <a:rPr lang="en-CA" sz="2400" b="1" dirty="0"/>
              <a:t>(a)	Use Sub-headings to break your idea into parts</a:t>
            </a:r>
          </a:p>
          <a:p>
            <a:pPr marL="800100" lvl="2" indent="0">
              <a:buNone/>
            </a:pPr>
            <a:r>
              <a:rPr lang="en-CA" sz="2000" dirty="0"/>
              <a:t>1. Provide your argument and analysis in the body of your brief or document.</a:t>
            </a:r>
            <a:r>
              <a:rPr lang="en-CA" sz="2000" baseline="30000" dirty="0"/>
              <a:t>1</a:t>
            </a:r>
          </a:p>
          <a:p>
            <a:pPr marL="800100" lvl="2" indent="0">
              <a:buNone/>
            </a:pPr>
            <a:r>
              <a:rPr lang="en-CA" sz="2000" dirty="0"/>
              <a:t>2. Provide one idea per numbered paragraph.</a:t>
            </a:r>
          </a:p>
          <a:p>
            <a:pPr marL="800100" lvl="2" indent="0">
              <a:buNone/>
            </a:pPr>
            <a:endParaRPr lang="en-CA" sz="2000" dirty="0"/>
          </a:p>
          <a:p>
            <a:pPr marL="800100" lvl="2" indent="0">
              <a:buNone/>
            </a:pPr>
            <a:r>
              <a:rPr lang="en-CA" sz="1600" baseline="30000" dirty="0"/>
              <a:t>1</a:t>
            </a:r>
            <a:r>
              <a:rPr lang="en-CA" sz="1600" dirty="0"/>
              <a:t> Don’t put argument and analysis in footnotes. It likely won’t be noticed.</a:t>
            </a:r>
          </a:p>
        </p:txBody>
      </p:sp>
    </p:spTree>
    <p:extLst>
      <p:ext uri="{BB962C8B-B14F-4D97-AF65-F5344CB8AC3E}">
        <p14:creationId xmlns:p14="http://schemas.microsoft.com/office/powerpoint/2010/main" val="139190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C2C5-4960-2089-EE99-1484DAB26F79}"/>
              </a:ext>
            </a:extLst>
          </p:cNvPr>
          <p:cNvSpPr>
            <a:spLocks noGrp="1"/>
          </p:cNvSpPr>
          <p:nvPr>
            <p:ph type="title"/>
          </p:nvPr>
        </p:nvSpPr>
        <p:spPr/>
        <p:txBody>
          <a:bodyPr/>
          <a:lstStyle/>
          <a:p>
            <a:r>
              <a:rPr lang="en-CA" dirty="0"/>
              <a:t>Starting Fundamentals</a:t>
            </a:r>
          </a:p>
        </p:txBody>
      </p:sp>
      <p:sp>
        <p:nvSpPr>
          <p:cNvPr id="3" name="Content Placeholder 2">
            <a:extLst>
              <a:ext uri="{FF2B5EF4-FFF2-40B4-BE49-F238E27FC236}">
                <a16:creationId xmlns:a16="http://schemas.microsoft.com/office/drawing/2014/main" id="{AD100BF4-DFBC-5AF7-2732-4DCBE9D32E4C}"/>
              </a:ext>
            </a:extLst>
          </p:cNvPr>
          <p:cNvSpPr>
            <a:spLocks noGrp="1"/>
          </p:cNvSpPr>
          <p:nvPr>
            <p:ph idx="1"/>
          </p:nvPr>
        </p:nvSpPr>
        <p:spPr>
          <a:xfrm>
            <a:off x="677334" y="2148063"/>
            <a:ext cx="8596668" cy="3880773"/>
          </a:xfrm>
        </p:spPr>
        <p:txBody>
          <a:bodyPr/>
          <a:lstStyle/>
          <a:p>
            <a:pPr marL="0" indent="0">
              <a:buNone/>
            </a:pPr>
            <a:r>
              <a:rPr lang="en-CA" sz="2400" dirty="0">
                <a:solidFill>
                  <a:srgbClr val="00B0F0"/>
                </a:solidFill>
              </a:rPr>
              <a:t>Things you need before sitting down to start writing</a:t>
            </a:r>
            <a:r>
              <a:rPr lang="en-CA" dirty="0"/>
              <a:t>:</a:t>
            </a:r>
          </a:p>
          <a:p>
            <a:endParaRPr lang="en-CA" sz="2200" dirty="0"/>
          </a:p>
          <a:p>
            <a:pPr lvl="1"/>
            <a:r>
              <a:rPr lang="en-CA" sz="2200" dirty="0"/>
              <a:t>1. Clarity about the issues</a:t>
            </a:r>
          </a:p>
          <a:p>
            <a:pPr lvl="1"/>
            <a:r>
              <a:rPr lang="en-CA" sz="2200" dirty="0"/>
              <a:t>2. Detailed knowledge of the facts</a:t>
            </a:r>
          </a:p>
          <a:p>
            <a:pPr lvl="1"/>
            <a:r>
              <a:rPr lang="en-CA" sz="2200" dirty="0"/>
              <a:t>3. Solid legal research</a:t>
            </a:r>
          </a:p>
          <a:p>
            <a:pPr lvl="1"/>
            <a:r>
              <a:rPr lang="en-CA" sz="2200" dirty="0"/>
              <a:t>4. A good template</a:t>
            </a:r>
          </a:p>
        </p:txBody>
      </p:sp>
    </p:spTree>
    <p:extLst>
      <p:ext uri="{BB962C8B-B14F-4D97-AF65-F5344CB8AC3E}">
        <p14:creationId xmlns:p14="http://schemas.microsoft.com/office/powerpoint/2010/main" val="2902422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C306-2982-6F51-BF87-3468EE62192A}"/>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62FE035A-9C4D-390A-6DDD-75F5A52233FA}"/>
              </a:ext>
            </a:extLst>
          </p:cNvPr>
          <p:cNvSpPr>
            <a:spLocks noGrp="1"/>
          </p:cNvSpPr>
          <p:nvPr>
            <p:ph idx="1"/>
          </p:nvPr>
        </p:nvSpPr>
        <p:spPr>
          <a:xfrm>
            <a:off x="677334" y="1930400"/>
            <a:ext cx="8596668" cy="3880773"/>
          </a:xfrm>
        </p:spPr>
        <p:txBody>
          <a:bodyPr>
            <a:normAutofit/>
          </a:bodyPr>
          <a:lstStyle/>
          <a:p>
            <a:pPr marL="0" indent="0">
              <a:buNone/>
            </a:pPr>
            <a:r>
              <a:rPr lang="en-CA" sz="2400" dirty="0">
                <a:solidFill>
                  <a:srgbClr val="00B0F0"/>
                </a:solidFill>
              </a:rPr>
              <a:t>Argument (continued)</a:t>
            </a:r>
          </a:p>
          <a:p>
            <a:pPr marL="0" indent="0">
              <a:buNone/>
            </a:pPr>
            <a:endParaRPr lang="en-CA" sz="1000" dirty="0">
              <a:solidFill>
                <a:srgbClr val="00B0F0"/>
              </a:solidFill>
            </a:endParaRPr>
          </a:p>
          <a:p>
            <a:r>
              <a:rPr lang="en-CA" sz="2200" dirty="0">
                <a:solidFill>
                  <a:schemeClr val="tx1"/>
                </a:solidFill>
              </a:rPr>
              <a:t>Choose case law for quality, not quantity</a:t>
            </a:r>
          </a:p>
          <a:p>
            <a:pPr lvl="1"/>
            <a:r>
              <a:rPr lang="en-CA" sz="2200" dirty="0">
                <a:solidFill>
                  <a:schemeClr val="tx1"/>
                </a:solidFill>
              </a:rPr>
              <a:t>Leading case</a:t>
            </a:r>
          </a:p>
          <a:p>
            <a:pPr lvl="1"/>
            <a:r>
              <a:rPr lang="en-CA" sz="2200" dirty="0">
                <a:solidFill>
                  <a:schemeClr val="tx1"/>
                </a:solidFill>
              </a:rPr>
              <a:t>Recent case(s) showing it’s still the state of the law/applies in your jurisdiction/has been refined</a:t>
            </a:r>
          </a:p>
          <a:p>
            <a:pPr lvl="1"/>
            <a:r>
              <a:rPr lang="en-CA" sz="2200" dirty="0">
                <a:solidFill>
                  <a:schemeClr val="tx1"/>
                </a:solidFill>
              </a:rPr>
              <a:t>Illustration(s) of how legal principle applies to facts like yours</a:t>
            </a:r>
          </a:p>
          <a:p>
            <a:endParaRPr lang="en-CA" sz="2200" dirty="0">
              <a:solidFill>
                <a:schemeClr val="tx1"/>
              </a:solidFill>
            </a:endParaRPr>
          </a:p>
        </p:txBody>
      </p:sp>
    </p:spTree>
    <p:extLst>
      <p:ext uri="{BB962C8B-B14F-4D97-AF65-F5344CB8AC3E}">
        <p14:creationId xmlns:p14="http://schemas.microsoft.com/office/powerpoint/2010/main" val="4208040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5CB6-FA86-C6D9-53E6-F83C5B54A7B0}"/>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1995E85D-F0E9-A6F7-4E23-1F6A9CDA5AA0}"/>
              </a:ext>
            </a:extLst>
          </p:cNvPr>
          <p:cNvSpPr>
            <a:spLocks noGrp="1"/>
          </p:cNvSpPr>
          <p:nvPr>
            <p:ph idx="1"/>
          </p:nvPr>
        </p:nvSpPr>
        <p:spPr/>
        <p:txBody>
          <a:bodyPr/>
          <a:lstStyle/>
          <a:p>
            <a:pPr marL="0" indent="0">
              <a:buNone/>
            </a:pPr>
            <a:r>
              <a:rPr lang="en-CA" sz="2400" dirty="0">
                <a:solidFill>
                  <a:srgbClr val="00B0F0"/>
                </a:solidFill>
              </a:rPr>
              <a:t>Argument</a:t>
            </a:r>
          </a:p>
          <a:p>
            <a:r>
              <a:rPr lang="en-CA" sz="2200" dirty="0"/>
              <a:t>Use of quotations:</a:t>
            </a:r>
          </a:p>
          <a:p>
            <a:pPr lvl="1"/>
            <a:r>
              <a:rPr lang="en-CA" sz="2200" dirty="0"/>
              <a:t>DO quote pithy statements from decisions you are relying on</a:t>
            </a:r>
          </a:p>
          <a:p>
            <a:pPr lvl="1"/>
            <a:r>
              <a:rPr lang="en-CA" sz="2200" dirty="0"/>
              <a:t>DO use ellipses to narrow the quote to what is essential to the point you are making</a:t>
            </a:r>
          </a:p>
          <a:p>
            <a:pPr lvl="1"/>
            <a:r>
              <a:rPr lang="en-CA" sz="2200" dirty="0"/>
              <a:t>DON’T misrepresent the quotation or take it out of context</a:t>
            </a:r>
          </a:p>
          <a:p>
            <a:pPr lvl="1"/>
            <a:r>
              <a:rPr lang="en-CA" sz="2200" dirty="0"/>
              <a:t>DON’T expect the court to read a quotation to understand what happened in a case. Synthesize in your own words.</a:t>
            </a:r>
          </a:p>
          <a:p>
            <a:endParaRPr lang="en-CA" sz="2200" dirty="0"/>
          </a:p>
        </p:txBody>
      </p:sp>
    </p:spTree>
    <p:extLst>
      <p:ext uri="{BB962C8B-B14F-4D97-AF65-F5344CB8AC3E}">
        <p14:creationId xmlns:p14="http://schemas.microsoft.com/office/powerpoint/2010/main" val="1047506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EB1B-0F00-8F4D-CFE2-15312B03039F}"/>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CAAC6E92-0617-1F0D-9053-AA9051F0A66C}"/>
              </a:ext>
            </a:extLst>
          </p:cNvPr>
          <p:cNvSpPr>
            <a:spLocks noGrp="1"/>
          </p:cNvSpPr>
          <p:nvPr>
            <p:ph idx="1"/>
          </p:nvPr>
        </p:nvSpPr>
        <p:spPr>
          <a:xfrm>
            <a:off x="677334" y="1691015"/>
            <a:ext cx="8596668" cy="4772416"/>
          </a:xfrm>
        </p:spPr>
        <p:txBody>
          <a:bodyPr>
            <a:normAutofit fontScale="92500" lnSpcReduction="20000"/>
          </a:bodyPr>
          <a:lstStyle/>
          <a:p>
            <a:r>
              <a:rPr lang="en-CA" sz="2400" dirty="0">
                <a:solidFill>
                  <a:srgbClr val="00B0F0"/>
                </a:solidFill>
              </a:rPr>
              <a:t>Argument –Example</a:t>
            </a:r>
          </a:p>
          <a:p>
            <a:pPr marL="400050" lvl="1" indent="0">
              <a:buNone/>
            </a:pPr>
            <a:r>
              <a:rPr lang="en-US" sz="2200" dirty="0"/>
              <a:t>22 To enforce restrictive covenants through an interlocutory injunction, the applicant must meet the usual three-part test established by the Supreme Court in </a:t>
            </a:r>
            <a:r>
              <a:rPr lang="en-US" sz="2200" b="1" i="1" dirty="0"/>
              <a:t>RJR MacDonald….</a:t>
            </a:r>
            <a:endParaRPr lang="en-CA" sz="2200" dirty="0"/>
          </a:p>
          <a:p>
            <a:pPr marL="400050" lvl="1" indent="0">
              <a:buNone/>
            </a:pPr>
            <a:r>
              <a:rPr lang="en-US" sz="2200" dirty="0"/>
              <a:t>23 However, in the employment context, “[</a:t>
            </a:r>
            <a:r>
              <a:rPr lang="en-US" sz="2200" dirty="0" err="1"/>
              <a:t>i</a:t>
            </a:r>
            <a:r>
              <a:rPr lang="en-US" sz="2200" dirty="0"/>
              <a:t>]</a:t>
            </a:r>
            <a:r>
              <a:rPr lang="en-US" sz="2200" dirty="0" err="1"/>
              <a:t>nterlocutory</a:t>
            </a:r>
            <a:r>
              <a:rPr lang="en-US" sz="2200" dirty="0"/>
              <a:t> injunctions are extraordinary relief” (</a:t>
            </a:r>
            <a:r>
              <a:rPr lang="en-US" sz="2200" b="1" i="1" dirty="0"/>
              <a:t>IBM Canada Ltd. v. Almond</a:t>
            </a:r>
            <a:r>
              <a:rPr lang="en-US" sz="2200" dirty="0"/>
              <a:t>, 2015 ABQB 336 para 117). With respect to the first branch of the test, “a more stringent examination of the merits” is required when the restrictive covenant may restrict a former employee’s employment in a particular field (</a:t>
            </a:r>
            <a:r>
              <a:rPr lang="en-US" sz="2200" b="1" i="1" dirty="0"/>
              <a:t>Globex Foreign Exchange Corp. v. Kelcher</a:t>
            </a:r>
            <a:r>
              <a:rPr lang="en-US" sz="2200" dirty="0"/>
              <a:t>, 2005 ABCA 419 at paras 9-10). Instead of a serious issue to be tried, the applicant must show a strong </a:t>
            </a:r>
            <a:r>
              <a:rPr lang="en-US" sz="2200" i="1" dirty="0"/>
              <a:t>prima facie</a:t>
            </a:r>
            <a:r>
              <a:rPr lang="en-US" sz="2200" dirty="0"/>
              <a:t> case that it will likely succeed at trial (</a:t>
            </a:r>
            <a:r>
              <a:rPr lang="en-US" sz="2200" b="1" i="1" dirty="0"/>
              <a:t>IBM Canada</a:t>
            </a:r>
            <a:r>
              <a:rPr lang="en-US" sz="2200" dirty="0"/>
              <a:t>, paras 10, 29). </a:t>
            </a:r>
            <a:endParaRPr lang="en-CA" sz="2200" dirty="0"/>
          </a:p>
          <a:p>
            <a:pPr marL="400050" lvl="1" indent="0">
              <a:buNone/>
            </a:pPr>
            <a:r>
              <a:rPr lang="en-US" sz="2200" dirty="0"/>
              <a:t>24 Thus, in an employment context, an applicant must establish a strong </a:t>
            </a:r>
            <a:r>
              <a:rPr lang="en-US" sz="2200" i="1" dirty="0"/>
              <a:t>prima facie</a:t>
            </a:r>
            <a:r>
              <a:rPr lang="en-US" sz="2200" dirty="0"/>
              <a:t> case that the restrictive covenants are enforceable … </a:t>
            </a:r>
            <a:endParaRPr lang="en-CA" sz="2200" dirty="0"/>
          </a:p>
          <a:p>
            <a:endParaRPr lang="en-CA" dirty="0"/>
          </a:p>
        </p:txBody>
      </p:sp>
    </p:spTree>
    <p:extLst>
      <p:ext uri="{BB962C8B-B14F-4D97-AF65-F5344CB8AC3E}">
        <p14:creationId xmlns:p14="http://schemas.microsoft.com/office/powerpoint/2010/main" val="2238414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53A7-1170-68BC-0FDB-CE87EEB9FD9D}"/>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D67FBE43-A727-2613-8ED2-395547CDC9F2}"/>
              </a:ext>
            </a:extLst>
          </p:cNvPr>
          <p:cNvSpPr>
            <a:spLocks noGrp="1"/>
          </p:cNvSpPr>
          <p:nvPr>
            <p:ph idx="1"/>
          </p:nvPr>
        </p:nvSpPr>
        <p:spPr>
          <a:xfrm>
            <a:off x="677334" y="1930400"/>
            <a:ext cx="8596668" cy="3880773"/>
          </a:xfrm>
        </p:spPr>
        <p:txBody>
          <a:bodyPr/>
          <a:lstStyle/>
          <a:p>
            <a:pPr marL="0" indent="0">
              <a:buNone/>
            </a:pPr>
            <a:r>
              <a:rPr lang="en-CA" sz="2400" dirty="0">
                <a:solidFill>
                  <a:srgbClr val="00B0F0"/>
                </a:solidFill>
              </a:rPr>
              <a:t>Argument</a:t>
            </a:r>
          </a:p>
          <a:p>
            <a:r>
              <a:rPr lang="en-CA" sz="2200" dirty="0"/>
              <a:t>Dealing with unfavourable authorities</a:t>
            </a:r>
          </a:p>
          <a:p>
            <a:pPr lvl="1"/>
            <a:r>
              <a:rPr lang="en-CA" sz="2200" dirty="0"/>
              <a:t>Know what they are - your research should have been thorough enough to identify favourable and unfavourable cases</a:t>
            </a:r>
          </a:p>
          <a:p>
            <a:pPr lvl="1"/>
            <a:r>
              <a:rPr lang="en-CA" sz="2200" dirty="0"/>
              <a:t>Do not mislead the court about the state of the law</a:t>
            </a:r>
          </a:p>
          <a:p>
            <a:pPr lvl="1"/>
            <a:r>
              <a:rPr lang="en-CA" sz="2200" dirty="0"/>
              <a:t>Acknowledge anything that will undermine your credibility if you ignore it until the other side raises it</a:t>
            </a:r>
          </a:p>
          <a:p>
            <a:pPr lvl="1"/>
            <a:r>
              <a:rPr lang="en-CA" sz="2200" dirty="0"/>
              <a:t>BUT – it is not necessary to make opposing party’s case</a:t>
            </a:r>
          </a:p>
          <a:p>
            <a:pPr lvl="1"/>
            <a:endParaRPr lang="en-CA" dirty="0"/>
          </a:p>
          <a:p>
            <a:endParaRPr lang="en-CA" dirty="0"/>
          </a:p>
        </p:txBody>
      </p:sp>
    </p:spTree>
    <p:extLst>
      <p:ext uri="{BB962C8B-B14F-4D97-AF65-F5344CB8AC3E}">
        <p14:creationId xmlns:p14="http://schemas.microsoft.com/office/powerpoint/2010/main" val="353591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203F-2065-4BAE-1D51-C049087F131F}"/>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2DF0DFAE-4A17-71F8-7DDC-67F2AF54DF2C}"/>
              </a:ext>
            </a:extLst>
          </p:cNvPr>
          <p:cNvSpPr>
            <a:spLocks noGrp="1"/>
          </p:cNvSpPr>
          <p:nvPr>
            <p:ph idx="1"/>
          </p:nvPr>
        </p:nvSpPr>
        <p:spPr>
          <a:xfrm>
            <a:off x="677334" y="1930400"/>
            <a:ext cx="8596668" cy="3880773"/>
          </a:xfrm>
        </p:spPr>
        <p:txBody>
          <a:bodyPr>
            <a:normAutofit/>
          </a:bodyPr>
          <a:lstStyle/>
          <a:p>
            <a:pPr marL="0" indent="0">
              <a:buNone/>
            </a:pPr>
            <a:r>
              <a:rPr lang="en-CA" sz="2400" dirty="0">
                <a:solidFill>
                  <a:srgbClr val="00B0F0"/>
                </a:solidFill>
              </a:rPr>
              <a:t>Relief Sought</a:t>
            </a:r>
          </a:p>
          <a:p>
            <a:r>
              <a:rPr lang="en-CA" sz="2200" dirty="0">
                <a:solidFill>
                  <a:schemeClr val="tx1"/>
                </a:solidFill>
              </a:rPr>
              <a:t>Make sure to cover everything you would like from the court</a:t>
            </a:r>
          </a:p>
          <a:p>
            <a:r>
              <a:rPr lang="en-CA" sz="2200" dirty="0">
                <a:solidFill>
                  <a:schemeClr val="tx1"/>
                </a:solidFill>
              </a:rPr>
              <a:t>Be specific enough that the court can make an effective order</a:t>
            </a:r>
          </a:p>
          <a:p>
            <a:r>
              <a:rPr lang="en-CA" sz="2200" dirty="0">
                <a:solidFill>
                  <a:schemeClr val="tx1"/>
                </a:solidFill>
              </a:rPr>
              <a:t>Ask for costs </a:t>
            </a:r>
          </a:p>
        </p:txBody>
      </p:sp>
    </p:spTree>
    <p:extLst>
      <p:ext uri="{BB962C8B-B14F-4D97-AF65-F5344CB8AC3E}">
        <p14:creationId xmlns:p14="http://schemas.microsoft.com/office/powerpoint/2010/main" val="230721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CC5C-37FC-1A71-B462-4DD8FFDAD9A5}"/>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714F38FE-6031-8923-5314-0363EFAECE5C}"/>
              </a:ext>
            </a:extLst>
          </p:cNvPr>
          <p:cNvSpPr>
            <a:spLocks noGrp="1"/>
          </p:cNvSpPr>
          <p:nvPr>
            <p:ph idx="1"/>
          </p:nvPr>
        </p:nvSpPr>
        <p:spPr>
          <a:xfrm>
            <a:off x="677334" y="1778696"/>
            <a:ext cx="8596668" cy="4985359"/>
          </a:xfrm>
        </p:spPr>
        <p:txBody>
          <a:bodyPr>
            <a:normAutofit fontScale="92500" lnSpcReduction="20000"/>
          </a:bodyPr>
          <a:lstStyle/>
          <a:p>
            <a:pPr marL="0" indent="0">
              <a:buNone/>
            </a:pPr>
            <a:r>
              <a:rPr lang="en-CA" sz="2600" dirty="0">
                <a:solidFill>
                  <a:srgbClr val="00B0F0"/>
                </a:solidFill>
              </a:rPr>
              <a:t>Relief Sought – Example</a:t>
            </a:r>
          </a:p>
          <a:p>
            <a:pPr marL="457200" lvl="1" indent="0">
              <a:buNone/>
            </a:pPr>
            <a:r>
              <a:rPr lang="en-CA" sz="2200" dirty="0"/>
              <a:t>GRANT the present appeal;</a:t>
            </a:r>
          </a:p>
          <a:p>
            <a:pPr marL="457200" lvl="1" indent="0">
              <a:buNone/>
            </a:pPr>
            <a:r>
              <a:rPr lang="en-CA" sz="2200" dirty="0"/>
              <a:t>SET ASIDE the interim parenting order of [name of Justice] dated XXX, 2023;</a:t>
            </a:r>
          </a:p>
          <a:p>
            <a:pPr marL="457200" lvl="1" indent="0">
              <a:buNone/>
            </a:pPr>
            <a:r>
              <a:rPr lang="en-CA" sz="2200" dirty="0"/>
              <a:t>ORDER that the children shall be returned to XXX, British Columbia, pending a further hearing on parenting and relocation, and that neither party may relocate with the children without the consent of the other party or leave of the Court;</a:t>
            </a:r>
          </a:p>
          <a:p>
            <a:pPr marL="457200" lvl="1" indent="0">
              <a:buNone/>
            </a:pPr>
            <a:r>
              <a:rPr lang="en-CA" sz="2200" dirty="0"/>
              <a:t>ORDER that on an interim basis, the parties shall have shared parenting of the children of the marriage pursuant to the schedule proposed by the Appellant, or such other schedule as the Court deems appropriate;</a:t>
            </a:r>
          </a:p>
          <a:p>
            <a:pPr marL="457200" lvl="1" indent="0">
              <a:buNone/>
            </a:pPr>
            <a:r>
              <a:rPr lang="en-CA" sz="2200" dirty="0"/>
              <a:t>GRANT costs of this appeal to the Appellant; and</a:t>
            </a:r>
          </a:p>
          <a:p>
            <a:pPr marL="457200" lvl="1" indent="0">
              <a:buNone/>
            </a:pPr>
            <a:r>
              <a:rPr lang="en-CA" sz="2200" dirty="0"/>
              <a:t>ORDER such further and other relief as the Court may consider appropriate.</a:t>
            </a:r>
          </a:p>
          <a:p>
            <a:endParaRPr lang="en-CA" dirty="0"/>
          </a:p>
        </p:txBody>
      </p:sp>
    </p:spTree>
    <p:extLst>
      <p:ext uri="{BB962C8B-B14F-4D97-AF65-F5344CB8AC3E}">
        <p14:creationId xmlns:p14="http://schemas.microsoft.com/office/powerpoint/2010/main" val="390125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A55E-EC6D-8005-08EE-AAB9B82F07F9}"/>
              </a:ext>
            </a:extLst>
          </p:cNvPr>
          <p:cNvSpPr>
            <a:spLocks noGrp="1"/>
          </p:cNvSpPr>
          <p:nvPr>
            <p:ph type="title"/>
          </p:nvPr>
        </p:nvSpPr>
        <p:spPr/>
        <p:txBody>
          <a:bodyPr/>
          <a:lstStyle/>
          <a:p>
            <a:r>
              <a:rPr lang="en-CA" dirty="0"/>
              <a:t>Writing the Brief or Factum</a:t>
            </a:r>
          </a:p>
        </p:txBody>
      </p:sp>
      <p:sp>
        <p:nvSpPr>
          <p:cNvPr id="3" name="Content Placeholder 2">
            <a:extLst>
              <a:ext uri="{FF2B5EF4-FFF2-40B4-BE49-F238E27FC236}">
                <a16:creationId xmlns:a16="http://schemas.microsoft.com/office/drawing/2014/main" id="{F5295074-6E97-55D3-6E40-80530FBDCE8A}"/>
              </a:ext>
            </a:extLst>
          </p:cNvPr>
          <p:cNvSpPr>
            <a:spLocks noGrp="1"/>
          </p:cNvSpPr>
          <p:nvPr>
            <p:ph idx="1"/>
          </p:nvPr>
        </p:nvSpPr>
        <p:spPr>
          <a:xfrm>
            <a:off x="677334" y="1741118"/>
            <a:ext cx="8596668" cy="4922729"/>
          </a:xfrm>
        </p:spPr>
        <p:txBody>
          <a:bodyPr>
            <a:normAutofit fontScale="92500" lnSpcReduction="10000"/>
          </a:bodyPr>
          <a:lstStyle/>
          <a:p>
            <a:pPr marL="0" indent="0">
              <a:buNone/>
            </a:pPr>
            <a:r>
              <a:rPr lang="en-CA" sz="2400" dirty="0">
                <a:solidFill>
                  <a:srgbClr val="00B0F0"/>
                </a:solidFill>
              </a:rPr>
              <a:t>Relief Sought – Example</a:t>
            </a:r>
          </a:p>
          <a:p>
            <a:pPr marL="400050" lvl="1" indent="0">
              <a:buNone/>
            </a:pPr>
            <a:r>
              <a:rPr lang="en-US" sz="1800" dirty="0"/>
              <a:t>GRANT the present appeal;</a:t>
            </a:r>
            <a:endParaRPr lang="en-CA" sz="1800" dirty="0"/>
          </a:p>
          <a:p>
            <a:pPr marL="400050" lvl="1" indent="0">
              <a:buNone/>
            </a:pPr>
            <a:r>
              <a:rPr lang="en-US" sz="1800" dirty="0"/>
              <a:t>SET ASIDE the decision of [name of Justice] dated XXX, 2023;</a:t>
            </a:r>
            <a:endParaRPr lang="en-CA" sz="1800" dirty="0"/>
          </a:p>
          <a:p>
            <a:pPr marL="400050" lvl="1" indent="0">
              <a:buNone/>
            </a:pPr>
            <a:r>
              <a:rPr lang="en-US" sz="1800" dirty="0"/>
              <a:t>QUASH the decision of the Chief and Council denying the Appellants’ request for membership;</a:t>
            </a:r>
            <a:endParaRPr lang="en-CA" sz="1800" dirty="0"/>
          </a:p>
          <a:p>
            <a:pPr marL="400050" lvl="1" indent="0">
              <a:buNone/>
            </a:pPr>
            <a:r>
              <a:rPr lang="en-US" sz="1800" dirty="0"/>
              <a:t>DECLARE that sections XXX of the Membership Code are discriminatory and unconstitutional and in breach of section 15 of the </a:t>
            </a:r>
            <a:r>
              <a:rPr lang="en-US" sz="1800" i="1" dirty="0"/>
              <a:t>Canadian Charter of Rights and Freedoms;</a:t>
            </a:r>
            <a:endParaRPr lang="en-CA" sz="1800" dirty="0"/>
          </a:p>
          <a:p>
            <a:pPr marL="400050" lvl="1" indent="0">
              <a:buNone/>
            </a:pPr>
            <a:r>
              <a:rPr lang="en-US" sz="1800" dirty="0"/>
              <a:t>DECLARE that the Applicants are entitled to membership in the XXX First Nation;</a:t>
            </a:r>
            <a:endParaRPr lang="en-CA" sz="1800" dirty="0"/>
          </a:p>
          <a:p>
            <a:pPr marL="400050" lvl="1" indent="0">
              <a:buNone/>
            </a:pPr>
            <a:r>
              <a:rPr lang="en-US" sz="1800" dirty="0"/>
              <a:t>ORDER the Respondents to recognize said membership and add the Applicants to the Membership List;</a:t>
            </a:r>
            <a:endParaRPr lang="en-CA" sz="1800" dirty="0"/>
          </a:p>
          <a:p>
            <a:pPr marL="400050" lvl="1" indent="0">
              <a:buNone/>
            </a:pPr>
            <a:r>
              <a:rPr lang="en-US" sz="1800" dirty="0"/>
              <a:t>In the alternative, SET ASIDE the Decision of [name of Justice] and order a new trial;</a:t>
            </a:r>
            <a:endParaRPr lang="en-CA" sz="1800" dirty="0"/>
          </a:p>
          <a:p>
            <a:pPr marL="400050" lvl="1" indent="0">
              <a:buNone/>
            </a:pPr>
            <a:r>
              <a:rPr lang="en-US" sz="1800" dirty="0"/>
              <a:t>ORDER costs of this appeal to the Appellants;</a:t>
            </a:r>
            <a:endParaRPr lang="en-CA" sz="1800" dirty="0"/>
          </a:p>
          <a:p>
            <a:pPr marL="400050" lvl="1" indent="0">
              <a:buNone/>
            </a:pPr>
            <a:r>
              <a:rPr lang="en-US" sz="1800" dirty="0"/>
              <a:t>ORDER such further and other relief as this Court deems just and appropriate.</a:t>
            </a:r>
            <a:endParaRPr lang="en-CA" sz="1800" dirty="0"/>
          </a:p>
          <a:p>
            <a:endParaRPr lang="en-CA" dirty="0"/>
          </a:p>
        </p:txBody>
      </p:sp>
    </p:spTree>
    <p:extLst>
      <p:ext uri="{BB962C8B-B14F-4D97-AF65-F5344CB8AC3E}">
        <p14:creationId xmlns:p14="http://schemas.microsoft.com/office/powerpoint/2010/main" val="3641263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8536-97C6-2C5A-D641-50A928850782}"/>
              </a:ext>
            </a:extLst>
          </p:cNvPr>
          <p:cNvSpPr>
            <a:spLocks noGrp="1"/>
          </p:cNvSpPr>
          <p:nvPr>
            <p:ph type="title"/>
          </p:nvPr>
        </p:nvSpPr>
        <p:spPr/>
        <p:txBody>
          <a:bodyPr/>
          <a:lstStyle/>
          <a:p>
            <a:r>
              <a:rPr lang="en-CA" dirty="0"/>
              <a:t>Writing the Brief of Factum</a:t>
            </a:r>
          </a:p>
        </p:txBody>
      </p:sp>
      <p:sp>
        <p:nvSpPr>
          <p:cNvPr id="3" name="Content Placeholder 2">
            <a:extLst>
              <a:ext uri="{FF2B5EF4-FFF2-40B4-BE49-F238E27FC236}">
                <a16:creationId xmlns:a16="http://schemas.microsoft.com/office/drawing/2014/main" id="{F20D63C6-C7E1-293D-7D38-B79BE5AE5276}"/>
              </a:ext>
            </a:extLst>
          </p:cNvPr>
          <p:cNvSpPr>
            <a:spLocks noGrp="1"/>
          </p:cNvSpPr>
          <p:nvPr>
            <p:ph idx="1"/>
          </p:nvPr>
        </p:nvSpPr>
        <p:spPr/>
        <p:txBody>
          <a:bodyPr/>
          <a:lstStyle/>
          <a:p>
            <a:pPr marL="0" indent="0">
              <a:buNone/>
            </a:pPr>
            <a:r>
              <a:rPr lang="en-CA" sz="2400" dirty="0">
                <a:solidFill>
                  <a:schemeClr val="accent2"/>
                </a:solidFill>
              </a:rPr>
              <a:t>In summary</a:t>
            </a:r>
          </a:p>
          <a:p>
            <a:r>
              <a:rPr lang="en-CA" sz="2200" dirty="0">
                <a:solidFill>
                  <a:schemeClr val="tx1"/>
                </a:solidFill>
              </a:rPr>
              <a:t>John I. Laskin, “</a:t>
            </a:r>
            <a:r>
              <a:rPr lang="en-US" sz="2200" dirty="0">
                <a:solidFill>
                  <a:schemeClr val="tx1"/>
                </a:solidFill>
              </a:rPr>
              <a:t>Forget the Wind-Up and Make the Pitch: Some Suggestions for Writing More Persuasive Factums”</a:t>
            </a:r>
          </a:p>
          <a:p>
            <a:pPr marL="800100" lvl="2" indent="0">
              <a:buNone/>
            </a:pPr>
            <a:r>
              <a:rPr lang="en-US" sz="2200" dirty="0">
                <a:solidFill>
                  <a:schemeClr val="tx1"/>
                </a:solidFill>
              </a:rPr>
              <a:t>“You can overcome a bad factum with good oral argument, but doing so is an uphill struggle. If you write a good factum, you have a great advantage and you will enhance your own credibility with the court.”</a:t>
            </a:r>
            <a:endParaRPr lang="en-CA" sz="2200" dirty="0">
              <a:solidFill>
                <a:schemeClr val="tx1"/>
              </a:solidFill>
            </a:endParaRPr>
          </a:p>
        </p:txBody>
      </p:sp>
    </p:spTree>
    <p:extLst>
      <p:ext uri="{BB962C8B-B14F-4D97-AF65-F5344CB8AC3E}">
        <p14:creationId xmlns:p14="http://schemas.microsoft.com/office/powerpoint/2010/main" val="1370415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55"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110" name="Straight Connector 109">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8" name="Isosceles Triangle 15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2" name="Isosceles Triangle 16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5" name="Picture 4" descr="A high angle view of a drawing compass and a ruler on a diagram">
            <a:extLst>
              <a:ext uri="{FF2B5EF4-FFF2-40B4-BE49-F238E27FC236}">
                <a16:creationId xmlns:a16="http://schemas.microsoft.com/office/drawing/2014/main" id="{92686850-23EA-FB3B-377D-562DAE574D93}"/>
              </a:ext>
            </a:extLst>
          </p:cNvPr>
          <p:cNvPicPr>
            <a:picLocks noChangeAspect="1"/>
          </p:cNvPicPr>
          <p:nvPr/>
        </p:nvPicPr>
        <p:blipFill>
          <a:blip r:embed="rId2"/>
          <a:srcRect l="30274" r="22348" b="9090"/>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C4AA550-B899-ED86-510E-E3EDFE3580E4}"/>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Drafting </a:t>
            </a:r>
            <a:br>
              <a:rPr lang="en-US" sz="5400"/>
            </a:br>
            <a:r>
              <a:rPr lang="en-US" sz="5400"/>
              <a:t>with AI</a:t>
            </a:r>
          </a:p>
        </p:txBody>
      </p:sp>
    </p:spTree>
    <p:extLst>
      <p:ext uri="{BB962C8B-B14F-4D97-AF65-F5344CB8AC3E}">
        <p14:creationId xmlns:p14="http://schemas.microsoft.com/office/powerpoint/2010/main" val="1148459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FB36-7A62-5F88-9593-3D2822D9EC95}"/>
              </a:ext>
            </a:extLst>
          </p:cNvPr>
          <p:cNvSpPr>
            <a:spLocks noGrp="1"/>
          </p:cNvSpPr>
          <p:nvPr>
            <p:ph type="title"/>
          </p:nvPr>
        </p:nvSpPr>
        <p:spPr/>
        <p:txBody>
          <a:bodyPr/>
          <a:lstStyle/>
          <a:p>
            <a:r>
              <a:rPr lang="en-CA" dirty="0"/>
              <a:t>Drafting with AI</a:t>
            </a:r>
          </a:p>
        </p:txBody>
      </p:sp>
      <p:sp>
        <p:nvSpPr>
          <p:cNvPr id="3" name="Content Placeholder 2">
            <a:extLst>
              <a:ext uri="{FF2B5EF4-FFF2-40B4-BE49-F238E27FC236}">
                <a16:creationId xmlns:a16="http://schemas.microsoft.com/office/drawing/2014/main" id="{0CB46943-F603-C7D3-5049-3E850DD63A9E}"/>
              </a:ext>
            </a:extLst>
          </p:cNvPr>
          <p:cNvSpPr>
            <a:spLocks noGrp="1"/>
          </p:cNvSpPr>
          <p:nvPr>
            <p:ph idx="1"/>
          </p:nvPr>
        </p:nvSpPr>
        <p:spPr>
          <a:xfrm>
            <a:off x="677333" y="1729288"/>
            <a:ext cx="8905077" cy="4746668"/>
          </a:xfrm>
        </p:spPr>
        <p:txBody>
          <a:bodyPr>
            <a:normAutofit/>
          </a:bodyPr>
          <a:lstStyle/>
          <a:p>
            <a:pPr marL="0" indent="0">
              <a:buNone/>
            </a:pPr>
            <a:r>
              <a:rPr lang="en-CA" sz="2400" dirty="0">
                <a:solidFill>
                  <a:srgbClr val="00B0F0"/>
                </a:solidFill>
              </a:rPr>
              <a:t>How AI Tools Work</a:t>
            </a:r>
          </a:p>
          <a:p>
            <a:r>
              <a:rPr lang="en-CA" sz="2200" dirty="0"/>
              <a:t>Law Society of Alberta, </a:t>
            </a:r>
            <a:r>
              <a:rPr lang="en-CA" sz="2200" i="1" dirty="0"/>
              <a:t>Generative AI Playbook: How Lawyers Can Safely Take Advantage of the Opportunities Offered by Generative AI</a:t>
            </a:r>
            <a:r>
              <a:rPr lang="en-CA" sz="2200" dirty="0"/>
              <a:t>, last updated January 2024 </a:t>
            </a:r>
            <a:endParaRPr lang="en-CA" sz="2200" i="1" dirty="0"/>
          </a:p>
          <a:p>
            <a:pPr marL="800100" lvl="2" indent="0">
              <a:buNone/>
            </a:pPr>
            <a:r>
              <a:rPr lang="en-CA" sz="2200" dirty="0"/>
              <a:t>LLMs generate answers “</a:t>
            </a:r>
            <a:r>
              <a:rPr lang="en-CA" sz="2200" b="1" dirty="0"/>
              <a:t>based on the probability </a:t>
            </a:r>
            <a:r>
              <a:rPr lang="en-CA" sz="2200" dirty="0"/>
              <a:t>of a word or combination of words that is most likely to come next.” </a:t>
            </a:r>
          </a:p>
          <a:p>
            <a:pPr marL="800100" lvl="2" indent="0">
              <a:buNone/>
            </a:pPr>
            <a:r>
              <a:rPr lang="en-CA" sz="2200" dirty="0"/>
              <a:t>“By design, [generative AI] </a:t>
            </a:r>
            <a:r>
              <a:rPr lang="en-CA" sz="2200" b="1" dirty="0"/>
              <a:t>fabricates information when it doesn’t have suﬃcient data to answer a prompt</a:t>
            </a:r>
            <a:r>
              <a:rPr lang="en-CA" sz="2200" dirty="0"/>
              <a:t>. These events are known as ‘hallucinations.’”</a:t>
            </a:r>
          </a:p>
          <a:p>
            <a:pPr marL="800100" lvl="2" indent="0">
              <a:buNone/>
            </a:pPr>
            <a:r>
              <a:rPr lang="en-CA" sz="2200" dirty="0"/>
              <a:t>“Gen AI tools are </a:t>
            </a:r>
            <a:r>
              <a:rPr lang="en-CA" sz="2200" b="1" dirty="0"/>
              <a:t>not tied to a foundation of truth or reality </a:t>
            </a:r>
            <a:r>
              <a:rPr lang="en-CA" sz="2200" dirty="0"/>
              <a:t>and are designed to provide creative responses to queries.”</a:t>
            </a:r>
          </a:p>
        </p:txBody>
      </p:sp>
    </p:spTree>
    <p:extLst>
      <p:ext uri="{BB962C8B-B14F-4D97-AF65-F5344CB8AC3E}">
        <p14:creationId xmlns:p14="http://schemas.microsoft.com/office/powerpoint/2010/main" val="260122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DCE0-0E1B-A9E7-DB2E-D1C086E27D83}"/>
              </a:ext>
            </a:extLst>
          </p:cNvPr>
          <p:cNvSpPr>
            <a:spLocks noGrp="1"/>
          </p:cNvSpPr>
          <p:nvPr>
            <p:ph type="title"/>
          </p:nvPr>
        </p:nvSpPr>
        <p:spPr/>
        <p:txBody>
          <a:bodyPr/>
          <a:lstStyle/>
          <a:p>
            <a:r>
              <a:rPr lang="en-CA" dirty="0"/>
              <a:t>Starting Fundamentals</a:t>
            </a:r>
          </a:p>
        </p:txBody>
      </p:sp>
      <p:sp>
        <p:nvSpPr>
          <p:cNvPr id="3" name="Content Placeholder 2">
            <a:extLst>
              <a:ext uri="{FF2B5EF4-FFF2-40B4-BE49-F238E27FC236}">
                <a16:creationId xmlns:a16="http://schemas.microsoft.com/office/drawing/2014/main" id="{B90E346B-8605-59FD-3545-30AE8CCE9E17}"/>
              </a:ext>
            </a:extLst>
          </p:cNvPr>
          <p:cNvSpPr>
            <a:spLocks noGrp="1"/>
          </p:cNvSpPr>
          <p:nvPr>
            <p:ph idx="1"/>
          </p:nvPr>
        </p:nvSpPr>
        <p:spPr>
          <a:xfrm>
            <a:off x="677334" y="1930400"/>
            <a:ext cx="8596668" cy="3880773"/>
          </a:xfrm>
        </p:spPr>
        <p:txBody>
          <a:bodyPr/>
          <a:lstStyle/>
          <a:p>
            <a:pPr marL="0" lvl="0" indent="0">
              <a:buNone/>
            </a:pPr>
            <a:r>
              <a:rPr lang="en-CA" sz="2400" dirty="0">
                <a:solidFill>
                  <a:schemeClr val="accent1">
                    <a:lumMod val="75000"/>
                  </a:schemeClr>
                </a:solidFill>
              </a:rPr>
              <a:t>Clarity about the issues</a:t>
            </a:r>
          </a:p>
          <a:p>
            <a:r>
              <a:rPr lang="en-CA" sz="2200" dirty="0"/>
              <a:t>Review the pleadings so that you are clear not only on what the issues are, but how both sides have framed them. </a:t>
            </a:r>
          </a:p>
          <a:p>
            <a:r>
              <a:rPr lang="en-CA" sz="2200" dirty="0"/>
              <a:t>Have any issues been taken off the table?</a:t>
            </a:r>
          </a:p>
          <a:p>
            <a:r>
              <a:rPr lang="en-CA" sz="2200" dirty="0"/>
              <a:t>If there are differences in how each side perceives the issues, your drafting will aim to demonstrate that your client’s characterization should be adopted.</a:t>
            </a:r>
          </a:p>
          <a:p>
            <a:pPr marL="0" indent="0">
              <a:buNone/>
            </a:pPr>
            <a:endParaRPr lang="en-CA" dirty="0"/>
          </a:p>
        </p:txBody>
      </p:sp>
    </p:spTree>
    <p:extLst>
      <p:ext uri="{BB962C8B-B14F-4D97-AF65-F5344CB8AC3E}">
        <p14:creationId xmlns:p14="http://schemas.microsoft.com/office/powerpoint/2010/main" val="2690789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F698-BED1-169C-BEB0-71D816521991}"/>
              </a:ext>
            </a:extLst>
          </p:cNvPr>
          <p:cNvSpPr>
            <a:spLocks noGrp="1"/>
          </p:cNvSpPr>
          <p:nvPr>
            <p:ph type="title"/>
          </p:nvPr>
        </p:nvSpPr>
        <p:spPr/>
        <p:txBody>
          <a:bodyPr/>
          <a:lstStyle/>
          <a:p>
            <a:r>
              <a:rPr lang="en-CA" dirty="0"/>
              <a:t>Drafting with AI</a:t>
            </a:r>
          </a:p>
        </p:txBody>
      </p:sp>
      <p:sp>
        <p:nvSpPr>
          <p:cNvPr id="3" name="Content Placeholder 2">
            <a:extLst>
              <a:ext uri="{FF2B5EF4-FFF2-40B4-BE49-F238E27FC236}">
                <a16:creationId xmlns:a16="http://schemas.microsoft.com/office/drawing/2014/main" id="{87B46FB6-CA61-7B77-2A1C-2E17C010EADF}"/>
              </a:ext>
            </a:extLst>
          </p:cNvPr>
          <p:cNvSpPr>
            <a:spLocks noGrp="1"/>
          </p:cNvSpPr>
          <p:nvPr>
            <p:ph idx="1"/>
          </p:nvPr>
        </p:nvSpPr>
        <p:spPr>
          <a:xfrm>
            <a:off x="677334" y="1930400"/>
            <a:ext cx="8596668" cy="3880773"/>
          </a:xfrm>
        </p:spPr>
        <p:txBody>
          <a:bodyPr>
            <a:normAutofit/>
          </a:bodyPr>
          <a:lstStyle/>
          <a:p>
            <a:pPr marL="0" indent="0">
              <a:buNone/>
            </a:pPr>
            <a:r>
              <a:rPr lang="en-CA" sz="2400" dirty="0">
                <a:solidFill>
                  <a:srgbClr val="00B0F0"/>
                </a:solidFill>
              </a:rPr>
              <a:t>Case law illustrations of AI hallucinations</a:t>
            </a:r>
          </a:p>
          <a:p>
            <a:r>
              <a:rPr lang="en-CA" sz="2200" dirty="0"/>
              <a:t>invariably cases where “human in the loop” verification was not carried out</a:t>
            </a:r>
          </a:p>
          <a:p>
            <a:endParaRPr lang="en-CA" sz="2200" b="1" i="1" dirty="0"/>
          </a:p>
          <a:p>
            <a:r>
              <a:rPr lang="en-CA" sz="2200" b="1" i="1" dirty="0"/>
              <a:t>Zhang v. Chen</a:t>
            </a:r>
            <a:r>
              <a:rPr lang="en-CA" sz="2200" dirty="0"/>
              <a:t>, </a:t>
            </a:r>
            <a:r>
              <a:rPr lang="en-CA" sz="2200" u="sng" dirty="0">
                <a:hlinkClick r:id="rId2"/>
              </a:rPr>
              <a:t>2024 BCSC 285</a:t>
            </a:r>
            <a:r>
              <a:rPr lang="en-CA" sz="2200" dirty="0"/>
              <a:t>; </a:t>
            </a:r>
            <a:r>
              <a:rPr lang="en-CA" sz="2200" b="1" i="1" dirty="0"/>
              <a:t>Ko v. Li</a:t>
            </a:r>
            <a:r>
              <a:rPr lang="en-CA" sz="2200" dirty="0"/>
              <a:t> </a:t>
            </a:r>
            <a:r>
              <a:rPr lang="en-CA" sz="2200" u="sng" dirty="0">
                <a:hlinkClick r:id="rId3"/>
              </a:rPr>
              <a:t>2025 ONSC 2965</a:t>
            </a:r>
            <a:r>
              <a:rPr lang="en-CA" sz="2200" dirty="0"/>
              <a:t>; </a:t>
            </a:r>
            <a:r>
              <a:rPr lang="en-CA" sz="2200" b="1" i="1" dirty="0"/>
              <a:t>Reddy v Saroya</a:t>
            </a:r>
            <a:r>
              <a:rPr lang="en-CA" sz="2200" dirty="0"/>
              <a:t>, </a:t>
            </a:r>
            <a:r>
              <a:rPr lang="en-CA" sz="2200" u="sng" dirty="0">
                <a:hlinkClick r:id="rId4"/>
              </a:rPr>
              <a:t>2025 ABCA 322</a:t>
            </a:r>
            <a:r>
              <a:rPr lang="en-CA" sz="2200" dirty="0"/>
              <a:t>; </a:t>
            </a:r>
            <a:r>
              <a:rPr lang="en-CA" sz="2200" b="1" i="1" dirty="0"/>
              <a:t>Hussein v. Canada (Immigration, Refugees and Citizenship)</a:t>
            </a:r>
            <a:r>
              <a:rPr lang="en-CA" sz="2200" dirty="0"/>
              <a:t>, </a:t>
            </a:r>
            <a:r>
              <a:rPr lang="en-CA" sz="2200" u="sng" dirty="0">
                <a:hlinkClick r:id="rId5"/>
              </a:rPr>
              <a:t>2025 FC 1138</a:t>
            </a:r>
            <a:r>
              <a:rPr lang="en-CA" sz="2200" u="sng" dirty="0"/>
              <a:t>; </a:t>
            </a:r>
            <a:r>
              <a:rPr lang="en-CA" sz="2200" b="1" i="1" dirty="0"/>
              <a:t>TB v KM</a:t>
            </a:r>
            <a:r>
              <a:rPr lang="en-CA" sz="2200" b="1" dirty="0"/>
              <a:t>, </a:t>
            </a:r>
            <a:r>
              <a:rPr lang="en-CA" sz="2200" b="1" u="sng" dirty="0">
                <a:hlinkClick r:id="rId6"/>
              </a:rPr>
              <a:t>2025 SKKB 176</a:t>
            </a:r>
            <a:r>
              <a:rPr lang="en-CA" sz="2200" dirty="0"/>
              <a:t>; </a:t>
            </a:r>
            <a:r>
              <a:rPr lang="en-CA" sz="2200" b="1" i="1" dirty="0"/>
              <a:t>XL v ZL, </a:t>
            </a:r>
            <a:r>
              <a:rPr lang="en-CA" sz="2200" u="sng" dirty="0">
                <a:hlinkClick r:id="rId7"/>
              </a:rPr>
              <a:t>2025 ONSC 5880</a:t>
            </a:r>
            <a:r>
              <a:rPr lang="en-CA" sz="2200" u="sng" dirty="0"/>
              <a:t>; </a:t>
            </a:r>
            <a:r>
              <a:rPr lang="en-CA" sz="2200" b="1" i="1" dirty="0"/>
              <a:t>Wu v. Murray</a:t>
            </a:r>
            <a:r>
              <a:rPr lang="en-CA" sz="2200" dirty="0"/>
              <a:t>, </a:t>
            </a:r>
            <a:r>
              <a:rPr lang="en-CA" sz="2200" u="sng" dirty="0">
                <a:hlinkClick r:id="rId8"/>
              </a:rPr>
              <a:t>2025 BCCA 365</a:t>
            </a:r>
            <a:r>
              <a:rPr lang="en-CA" sz="2200" dirty="0"/>
              <a:t> </a:t>
            </a:r>
          </a:p>
        </p:txBody>
      </p:sp>
    </p:spTree>
    <p:extLst>
      <p:ext uri="{BB962C8B-B14F-4D97-AF65-F5344CB8AC3E}">
        <p14:creationId xmlns:p14="http://schemas.microsoft.com/office/powerpoint/2010/main" val="4189328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BE89-48E3-E59E-63E3-104941ACC511}"/>
              </a:ext>
            </a:extLst>
          </p:cNvPr>
          <p:cNvSpPr>
            <a:spLocks noGrp="1"/>
          </p:cNvSpPr>
          <p:nvPr>
            <p:ph type="title"/>
          </p:nvPr>
        </p:nvSpPr>
        <p:spPr/>
        <p:txBody>
          <a:bodyPr/>
          <a:lstStyle/>
          <a:p>
            <a:r>
              <a:rPr lang="en-CA" dirty="0"/>
              <a:t>Drafting with AI</a:t>
            </a:r>
          </a:p>
        </p:txBody>
      </p:sp>
      <p:sp>
        <p:nvSpPr>
          <p:cNvPr id="3" name="Content Placeholder 2">
            <a:extLst>
              <a:ext uri="{FF2B5EF4-FFF2-40B4-BE49-F238E27FC236}">
                <a16:creationId xmlns:a16="http://schemas.microsoft.com/office/drawing/2014/main" id="{D3E1DB47-69BE-A49F-5234-DDCB8581C010}"/>
              </a:ext>
            </a:extLst>
          </p:cNvPr>
          <p:cNvSpPr>
            <a:spLocks noGrp="1"/>
          </p:cNvSpPr>
          <p:nvPr>
            <p:ph idx="1"/>
          </p:nvPr>
        </p:nvSpPr>
        <p:spPr>
          <a:xfrm>
            <a:off x="677334" y="1930400"/>
            <a:ext cx="8596668" cy="3880773"/>
          </a:xfrm>
        </p:spPr>
        <p:txBody>
          <a:bodyPr>
            <a:normAutofit/>
          </a:bodyPr>
          <a:lstStyle/>
          <a:p>
            <a:pPr marL="0" indent="0">
              <a:buNone/>
            </a:pPr>
            <a:r>
              <a:rPr lang="en-CA" sz="2400" dirty="0">
                <a:solidFill>
                  <a:srgbClr val="00B0F0"/>
                </a:solidFill>
              </a:rPr>
              <a:t>What types of errors? </a:t>
            </a:r>
          </a:p>
          <a:p>
            <a:r>
              <a:rPr lang="en-CA" sz="2200" dirty="0">
                <a:solidFill>
                  <a:schemeClr val="tx1"/>
                </a:solidFill>
              </a:rPr>
              <a:t>Not limited to </a:t>
            </a:r>
            <a:r>
              <a:rPr lang="en-CA" sz="2200" dirty="0"/>
              <a:t>citation of non-existent cases</a:t>
            </a:r>
          </a:p>
          <a:p>
            <a:pPr lvl="1"/>
            <a:r>
              <a:rPr lang="en-CA" sz="2200" dirty="0"/>
              <a:t>combining party names from one real case with the citation from another</a:t>
            </a:r>
          </a:p>
          <a:p>
            <a:pPr lvl="1"/>
            <a:r>
              <a:rPr lang="en-CA" sz="2200" dirty="0"/>
              <a:t>invoking real cases for propositions of law that they do not stand for</a:t>
            </a:r>
          </a:p>
          <a:p>
            <a:pPr lvl="1"/>
            <a:r>
              <a:rPr lang="en-CA" sz="2200" dirty="0"/>
              <a:t>misstating principles of law</a:t>
            </a:r>
          </a:p>
          <a:p>
            <a:pPr lvl="1"/>
            <a:r>
              <a:rPr lang="en-CA" sz="2200" dirty="0"/>
              <a:t>legal argument that is built around these types of errors is inevitably also flawed</a:t>
            </a:r>
            <a:endParaRPr lang="en-CA" sz="2200" dirty="0">
              <a:solidFill>
                <a:schemeClr val="tx1"/>
              </a:solidFill>
            </a:endParaRPr>
          </a:p>
        </p:txBody>
      </p:sp>
    </p:spTree>
    <p:extLst>
      <p:ext uri="{BB962C8B-B14F-4D97-AF65-F5344CB8AC3E}">
        <p14:creationId xmlns:p14="http://schemas.microsoft.com/office/powerpoint/2010/main" val="3333871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6E57-AA18-388A-6F6F-09D35BEC6D99}"/>
              </a:ext>
            </a:extLst>
          </p:cNvPr>
          <p:cNvSpPr>
            <a:spLocks noGrp="1"/>
          </p:cNvSpPr>
          <p:nvPr>
            <p:ph type="title"/>
          </p:nvPr>
        </p:nvSpPr>
        <p:spPr/>
        <p:txBody>
          <a:bodyPr/>
          <a:lstStyle/>
          <a:p>
            <a:r>
              <a:rPr lang="en-CA" dirty="0"/>
              <a:t>Drafting with AI</a:t>
            </a:r>
          </a:p>
        </p:txBody>
      </p:sp>
      <p:sp>
        <p:nvSpPr>
          <p:cNvPr id="3" name="Content Placeholder 2">
            <a:extLst>
              <a:ext uri="{FF2B5EF4-FFF2-40B4-BE49-F238E27FC236}">
                <a16:creationId xmlns:a16="http://schemas.microsoft.com/office/drawing/2014/main" id="{286A9214-C45F-EDF7-833E-2976FA77637B}"/>
              </a:ext>
            </a:extLst>
          </p:cNvPr>
          <p:cNvSpPr>
            <a:spLocks noGrp="1"/>
          </p:cNvSpPr>
          <p:nvPr>
            <p:ph idx="1"/>
          </p:nvPr>
        </p:nvSpPr>
        <p:spPr>
          <a:xfrm>
            <a:off x="677334" y="1628384"/>
            <a:ext cx="8596668" cy="4620016"/>
          </a:xfrm>
        </p:spPr>
        <p:txBody>
          <a:bodyPr>
            <a:normAutofit lnSpcReduction="10000"/>
          </a:bodyPr>
          <a:lstStyle/>
          <a:p>
            <a:pPr marL="0" indent="0">
              <a:buNone/>
            </a:pPr>
            <a:r>
              <a:rPr lang="en-CA" sz="2400" dirty="0">
                <a:solidFill>
                  <a:srgbClr val="00B0F0"/>
                </a:solidFill>
              </a:rPr>
              <a:t>Duty of Competence</a:t>
            </a:r>
          </a:p>
          <a:p>
            <a:r>
              <a:rPr lang="en-CA" sz="2200" dirty="0"/>
              <a:t>Codes of conduct require lawyers “to develop an understanding of, and ability to use, technology relevant to the nature and area of a lawyer’s practice and responsibilities”</a:t>
            </a:r>
          </a:p>
          <a:p>
            <a:r>
              <a:rPr lang="en-CA" sz="2200" b="1" i="1" dirty="0"/>
              <a:t>Reddy v Saroya, </a:t>
            </a:r>
            <a:r>
              <a:rPr lang="en-CA" sz="2200" dirty="0"/>
              <a:t>2025 ABCA 322 </a:t>
            </a:r>
          </a:p>
          <a:p>
            <a:pPr marL="800100" lvl="2" indent="0">
              <a:buNone/>
            </a:pPr>
            <a:r>
              <a:rPr lang="en-US" sz="2200" dirty="0"/>
              <a:t>“The time needed to verify and cross-reference cited case authorities generated by a large language model must be planned for as part of a lawyer’s practice management responsibilities”</a:t>
            </a:r>
          </a:p>
          <a:p>
            <a:pPr marL="800100" lvl="2" indent="0">
              <a:buNone/>
            </a:pPr>
            <a:r>
              <a:rPr lang="en-US" sz="2200" dirty="0"/>
              <a:t>“…if a lawyer engages another individual to write and prepare material to be filed with the court, the lawyer whose name appears on the filed document bears ultimate responsibility for the material’s form and contents…”</a:t>
            </a:r>
            <a:endParaRPr lang="en-CA" sz="2200" dirty="0"/>
          </a:p>
        </p:txBody>
      </p:sp>
    </p:spTree>
    <p:extLst>
      <p:ext uri="{BB962C8B-B14F-4D97-AF65-F5344CB8AC3E}">
        <p14:creationId xmlns:p14="http://schemas.microsoft.com/office/powerpoint/2010/main" val="3311016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B632-8FD4-8036-1CC4-54B2E7323C9F}"/>
              </a:ext>
            </a:extLst>
          </p:cNvPr>
          <p:cNvSpPr>
            <a:spLocks noGrp="1"/>
          </p:cNvSpPr>
          <p:nvPr>
            <p:ph type="title"/>
          </p:nvPr>
        </p:nvSpPr>
        <p:spPr/>
        <p:txBody>
          <a:bodyPr/>
          <a:lstStyle/>
          <a:p>
            <a:r>
              <a:rPr lang="en-CA" dirty="0"/>
              <a:t>Drafting with AI</a:t>
            </a:r>
          </a:p>
        </p:txBody>
      </p:sp>
      <p:sp>
        <p:nvSpPr>
          <p:cNvPr id="3" name="Content Placeholder 2">
            <a:extLst>
              <a:ext uri="{FF2B5EF4-FFF2-40B4-BE49-F238E27FC236}">
                <a16:creationId xmlns:a16="http://schemas.microsoft.com/office/drawing/2014/main" id="{FAC6EFB8-9E93-3DAD-3AF5-6197A1FB9ADB}"/>
              </a:ext>
            </a:extLst>
          </p:cNvPr>
          <p:cNvSpPr>
            <a:spLocks noGrp="1"/>
          </p:cNvSpPr>
          <p:nvPr>
            <p:ph idx="1"/>
          </p:nvPr>
        </p:nvSpPr>
        <p:spPr>
          <a:xfrm>
            <a:off x="677334" y="1930400"/>
            <a:ext cx="8596668" cy="3880773"/>
          </a:xfrm>
        </p:spPr>
        <p:txBody>
          <a:bodyPr/>
          <a:lstStyle/>
          <a:p>
            <a:pPr marL="0" indent="0">
              <a:buNone/>
            </a:pPr>
            <a:r>
              <a:rPr lang="en-CA" sz="2400" dirty="0">
                <a:solidFill>
                  <a:srgbClr val="00B0F0"/>
                </a:solidFill>
              </a:rPr>
              <a:t>Duty of Competence (continued)</a:t>
            </a:r>
          </a:p>
          <a:p>
            <a:r>
              <a:rPr lang="en-CA" sz="2200" b="1" i="1" dirty="0"/>
              <a:t>Zhang v. Chen, </a:t>
            </a:r>
            <a:r>
              <a:rPr lang="en-CA" sz="2200" u="sng" dirty="0">
                <a:hlinkClick r:id="rId2"/>
              </a:rPr>
              <a:t>2024 BCSC 285</a:t>
            </a:r>
            <a:r>
              <a:rPr lang="en-CA" sz="2200" u="sng" dirty="0"/>
              <a:t>:</a:t>
            </a:r>
          </a:p>
          <a:p>
            <a:endParaRPr lang="en-CA" sz="1200" dirty="0">
              <a:highlight>
                <a:srgbClr val="FFFF00"/>
              </a:highlight>
            </a:endParaRPr>
          </a:p>
          <a:p>
            <a:pPr marL="800100" lvl="2" indent="0">
              <a:buNone/>
            </a:pPr>
            <a:r>
              <a:rPr lang="en-CA" sz="2200" dirty="0"/>
              <a:t>“Citing fake cases in court filings and other materials handed up to the court is an </a:t>
            </a:r>
            <a:r>
              <a:rPr lang="en-CA" sz="2200" b="1" dirty="0"/>
              <a:t>abuse of process </a:t>
            </a:r>
            <a:r>
              <a:rPr lang="en-CA" sz="2200" dirty="0"/>
              <a:t>and is tantamount to </a:t>
            </a:r>
            <a:r>
              <a:rPr lang="en-CA" sz="2200" b="1" dirty="0"/>
              <a:t>making a false statement to the court</a:t>
            </a:r>
            <a:r>
              <a:rPr lang="en-CA" sz="2200" dirty="0"/>
              <a:t>.  Unchecked, </a:t>
            </a:r>
            <a:r>
              <a:rPr lang="en-CA" sz="2200" b="1" dirty="0"/>
              <a:t>it can lead to a miscarriage of justice”</a:t>
            </a:r>
          </a:p>
          <a:p>
            <a:pPr marL="800100" lvl="2" indent="0">
              <a:buNone/>
            </a:pPr>
            <a:r>
              <a:rPr lang="en-CA" sz="2200" dirty="0"/>
              <a:t>“… generative AI is still no substitute for the professional expertise that the justice system requires of lawyers”</a:t>
            </a:r>
          </a:p>
        </p:txBody>
      </p:sp>
    </p:spTree>
    <p:extLst>
      <p:ext uri="{BB962C8B-B14F-4D97-AF65-F5344CB8AC3E}">
        <p14:creationId xmlns:p14="http://schemas.microsoft.com/office/powerpoint/2010/main" val="2776845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10" name="Straight Connector 9">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4" name="Picture 3" descr="Yellow question mark">
            <a:extLst>
              <a:ext uri="{FF2B5EF4-FFF2-40B4-BE49-F238E27FC236}">
                <a16:creationId xmlns:a16="http://schemas.microsoft.com/office/drawing/2014/main" id="{CD88C1D2-BAB4-149C-8787-9083E06F3156}"/>
              </a:ext>
            </a:extLst>
          </p:cNvPr>
          <p:cNvPicPr>
            <a:picLocks noChangeAspect="1"/>
          </p:cNvPicPr>
          <p:nvPr/>
        </p:nvPicPr>
        <p:blipFill>
          <a:blip r:embed="rId2"/>
          <a:srcRect l="30690"/>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1F4604B-94D7-3619-96C4-AB7956E19355}"/>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Questions?</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49594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2BB2-DBA7-BD5A-273A-C58D39BFA6F0}"/>
              </a:ext>
            </a:extLst>
          </p:cNvPr>
          <p:cNvSpPr>
            <a:spLocks noGrp="1"/>
          </p:cNvSpPr>
          <p:nvPr>
            <p:ph type="title"/>
          </p:nvPr>
        </p:nvSpPr>
        <p:spPr/>
        <p:txBody>
          <a:bodyPr/>
          <a:lstStyle/>
          <a:p>
            <a:r>
              <a:rPr lang="en-CA" dirty="0"/>
              <a:t>Starting Fundamentals</a:t>
            </a:r>
          </a:p>
        </p:txBody>
      </p:sp>
      <p:sp>
        <p:nvSpPr>
          <p:cNvPr id="3" name="Content Placeholder 2">
            <a:extLst>
              <a:ext uri="{FF2B5EF4-FFF2-40B4-BE49-F238E27FC236}">
                <a16:creationId xmlns:a16="http://schemas.microsoft.com/office/drawing/2014/main" id="{CE25A31B-8A56-C7B6-B9B3-B9F05663447D}"/>
              </a:ext>
            </a:extLst>
          </p:cNvPr>
          <p:cNvSpPr>
            <a:spLocks noGrp="1"/>
          </p:cNvSpPr>
          <p:nvPr>
            <p:ph idx="1"/>
          </p:nvPr>
        </p:nvSpPr>
        <p:spPr>
          <a:xfrm>
            <a:off x="677334" y="1809860"/>
            <a:ext cx="8596668" cy="3880773"/>
          </a:xfrm>
        </p:spPr>
        <p:txBody>
          <a:bodyPr/>
          <a:lstStyle/>
          <a:p>
            <a:pPr marL="0" lvl="0" indent="0">
              <a:buNone/>
            </a:pPr>
            <a:r>
              <a:rPr lang="en-CA" sz="2400" dirty="0">
                <a:solidFill>
                  <a:schemeClr val="accent1">
                    <a:lumMod val="75000"/>
                  </a:schemeClr>
                </a:solidFill>
              </a:rPr>
              <a:t>Detailed knowledge of the facts</a:t>
            </a:r>
          </a:p>
          <a:p>
            <a:r>
              <a:rPr lang="en-CA" sz="2200" dirty="0"/>
              <a:t>Collect and review key affidavits, transcripts, and documentary evidence </a:t>
            </a:r>
          </a:p>
          <a:p>
            <a:r>
              <a:rPr lang="en-CA" sz="2200" dirty="0"/>
              <a:t>Identify key evidence – specific affidavit paragraphs, page and line number of transcripts, contractual clauses - that you want to draw to the court’s attention </a:t>
            </a:r>
          </a:p>
          <a:p>
            <a:r>
              <a:rPr lang="en-CA" sz="2200" dirty="0"/>
              <a:t>If you are the respondent, consider whether the appellant’s appeal record leaves out materials you want the court to consider</a:t>
            </a:r>
          </a:p>
          <a:p>
            <a:endParaRPr lang="en-CA" sz="2200" dirty="0"/>
          </a:p>
          <a:p>
            <a:endParaRPr lang="en-CA" dirty="0"/>
          </a:p>
        </p:txBody>
      </p:sp>
    </p:spTree>
    <p:extLst>
      <p:ext uri="{BB962C8B-B14F-4D97-AF65-F5344CB8AC3E}">
        <p14:creationId xmlns:p14="http://schemas.microsoft.com/office/powerpoint/2010/main" val="395117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7578-6440-4D3E-478E-ECEA9BD91231}"/>
              </a:ext>
            </a:extLst>
          </p:cNvPr>
          <p:cNvSpPr>
            <a:spLocks noGrp="1"/>
          </p:cNvSpPr>
          <p:nvPr>
            <p:ph type="title"/>
          </p:nvPr>
        </p:nvSpPr>
        <p:spPr/>
        <p:txBody>
          <a:bodyPr/>
          <a:lstStyle/>
          <a:p>
            <a:r>
              <a:rPr lang="en-CA" dirty="0"/>
              <a:t>Starting Fundamentals</a:t>
            </a:r>
          </a:p>
        </p:txBody>
      </p:sp>
      <p:sp>
        <p:nvSpPr>
          <p:cNvPr id="3" name="Content Placeholder 2">
            <a:extLst>
              <a:ext uri="{FF2B5EF4-FFF2-40B4-BE49-F238E27FC236}">
                <a16:creationId xmlns:a16="http://schemas.microsoft.com/office/drawing/2014/main" id="{AAC1C752-8D77-4D68-73E2-EF5225A337B2}"/>
              </a:ext>
            </a:extLst>
          </p:cNvPr>
          <p:cNvSpPr>
            <a:spLocks noGrp="1"/>
          </p:cNvSpPr>
          <p:nvPr>
            <p:ph idx="1"/>
          </p:nvPr>
        </p:nvSpPr>
        <p:spPr>
          <a:xfrm>
            <a:off x="677334" y="1780088"/>
            <a:ext cx="8596668" cy="3880773"/>
          </a:xfrm>
        </p:spPr>
        <p:txBody>
          <a:bodyPr>
            <a:normAutofit fontScale="92500" lnSpcReduction="10000"/>
          </a:bodyPr>
          <a:lstStyle/>
          <a:p>
            <a:pPr marL="0" lvl="0" indent="0">
              <a:buNone/>
            </a:pPr>
            <a:r>
              <a:rPr lang="en-CA" sz="2600" dirty="0">
                <a:solidFill>
                  <a:schemeClr val="accent1">
                    <a:lumMod val="75000"/>
                  </a:schemeClr>
                </a:solidFill>
              </a:rPr>
              <a:t>Solid legal research</a:t>
            </a:r>
          </a:p>
          <a:p>
            <a:r>
              <a:rPr lang="en-CA" sz="2400" dirty="0"/>
              <a:t>Lawyer’s duty of competence includes “application of appropriate skills, including … legal research, analysis, application of law to the relevant facts, writing and drafting” (Codes of Conduct, s. 3.1-1)</a:t>
            </a:r>
          </a:p>
          <a:p>
            <a:endParaRPr lang="en-CA" sz="2400" dirty="0"/>
          </a:p>
          <a:p>
            <a:r>
              <a:rPr lang="en-CA" sz="2400" dirty="0"/>
              <a:t> </a:t>
            </a:r>
            <a:r>
              <a:rPr lang="en-US" sz="2400" b="1" i="1" dirty="0"/>
              <a:t>Central Trust Co. v. Rafuse</a:t>
            </a:r>
            <a:r>
              <a:rPr lang="en-US" sz="2400" dirty="0"/>
              <a:t>, </a:t>
            </a:r>
            <a:r>
              <a:rPr lang="en-CA" sz="2400" dirty="0"/>
              <a:t>[1986] 2 SCR 147 at para 59:</a:t>
            </a:r>
          </a:p>
          <a:p>
            <a:pPr marL="800100" lvl="2" indent="0">
              <a:buNone/>
            </a:pPr>
            <a:r>
              <a:rPr lang="en-CA" sz="2400" dirty="0"/>
              <a:t>“A lawyer must have knowledge of the plain and elementary points of law, and be in a position to find less commonly known points of law by utilizing proper research skills…”</a:t>
            </a:r>
          </a:p>
          <a:p>
            <a:endParaRPr lang="en-CA" dirty="0"/>
          </a:p>
        </p:txBody>
      </p:sp>
    </p:spTree>
    <p:extLst>
      <p:ext uri="{BB962C8B-B14F-4D97-AF65-F5344CB8AC3E}">
        <p14:creationId xmlns:p14="http://schemas.microsoft.com/office/powerpoint/2010/main" val="217639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DC75-4F57-1B18-AB57-CE41CD6DC39A}"/>
              </a:ext>
            </a:extLst>
          </p:cNvPr>
          <p:cNvSpPr>
            <a:spLocks noGrp="1"/>
          </p:cNvSpPr>
          <p:nvPr>
            <p:ph type="title"/>
          </p:nvPr>
        </p:nvSpPr>
        <p:spPr/>
        <p:txBody>
          <a:bodyPr/>
          <a:lstStyle/>
          <a:p>
            <a:r>
              <a:rPr lang="en-CA" dirty="0"/>
              <a:t>Starting Fundamentals</a:t>
            </a:r>
          </a:p>
        </p:txBody>
      </p:sp>
      <p:sp>
        <p:nvSpPr>
          <p:cNvPr id="3" name="Content Placeholder 2">
            <a:extLst>
              <a:ext uri="{FF2B5EF4-FFF2-40B4-BE49-F238E27FC236}">
                <a16:creationId xmlns:a16="http://schemas.microsoft.com/office/drawing/2014/main" id="{65307EFF-7563-2175-5274-42707224D0DE}"/>
              </a:ext>
            </a:extLst>
          </p:cNvPr>
          <p:cNvSpPr>
            <a:spLocks noGrp="1"/>
          </p:cNvSpPr>
          <p:nvPr>
            <p:ph idx="1"/>
          </p:nvPr>
        </p:nvSpPr>
        <p:spPr>
          <a:xfrm>
            <a:off x="677334" y="1742510"/>
            <a:ext cx="8596668" cy="3880773"/>
          </a:xfrm>
        </p:spPr>
        <p:txBody>
          <a:bodyPr>
            <a:normAutofit/>
          </a:bodyPr>
          <a:lstStyle/>
          <a:p>
            <a:pPr marL="0" indent="0">
              <a:buNone/>
            </a:pPr>
            <a:r>
              <a:rPr lang="en-CA" sz="2400" dirty="0">
                <a:solidFill>
                  <a:schemeClr val="accent1">
                    <a:lumMod val="75000"/>
                  </a:schemeClr>
                </a:solidFill>
              </a:rPr>
              <a:t>Solid legal research (continued)</a:t>
            </a:r>
            <a:endParaRPr lang="en-CA" sz="2400" dirty="0"/>
          </a:p>
          <a:p>
            <a:r>
              <a:rPr lang="en-CA" sz="2200" dirty="0"/>
              <a:t>Leading cases, applicable legal tests </a:t>
            </a:r>
          </a:p>
          <a:p>
            <a:r>
              <a:rPr lang="en-CA" sz="2200" dirty="0"/>
              <a:t>Case law that goes beyond leading cases and general principles – drill down to find guidance specific to the details of your client’s circumstances </a:t>
            </a:r>
          </a:p>
          <a:p>
            <a:r>
              <a:rPr lang="en-CA" sz="2200" dirty="0"/>
              <a:t>Cases that are favourable to you as well as what you will have to work around or distinguish</a:t>
            </a:r>
          </a:p>
          <a:p>
            <a:endParaRPr lang="en-CA" sz="2400" dirty="0">
              <a:solidFill>
                <a:schemeClr val="accent1">
                  <a:lumMod val="75000"/>
                </a:schemeClr>
              </a:solidFill>
            </a:endParaRPr>
          </a:p>
        </p:txBody>
      </p:sp>
    </p:spTree>
    <p:extLst>
      <p:ext uri="{BB962C8B-B14F-4D97-AF65-F5344CB8AC3E}">
        <p14:creationId xmlns:p14="http://schemas.microsoft.com/office/powerpoint/2010/main" val="348272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0C77-FD70-552A-874B-0B9DA2F7DACE}"/>
              </a:ext>
            </a:extLst>
          </p:cNvPr>
          <p:cNvSpPr>
            <a:spLocks noGrp="1"/>
          </p:cNvSpPr>
          <p:nvPr>
            <p:ph type="title"/>
          </p:nvPr>
        </p:nvSpPr>
        <p:spPr/>
        <p:txBody>
          <a:bodyPr/>
          <a:lstStyle/>
          <a:p>
            <a:r>
              <a:rPr lang="en-CA" dirty="0"/>
              <a:t>Starting Fundamentals</a:t>
            </a:r>
          </a:p>
        </p:txBody>
      </p:sp>
      <p:sp>
        <p:nvSpPr>
          <p:cNvPr id="3" name="Content Placeholder 2">
            <a:extLst>
              <a:ext uri="{FF2B5EF4-FFF2-40B4-BE49-F238E27FC236}">
                <a16:creationId xmlns:a16="http://schemas.microsoft.com/office/drawing/2014/main" id="{2BFD3486-3C85-1A83-1402-7BF4F0EF6AB6}"/>
              </a:ext>
            </a:extLst>
          </p:cNvPr>
          <p:cNvSpPr>
            <a:spLocks noGrp="1"/>
          </p:cNvSpPr>
          <p:nvPr>
            <p:ph idx="1"/>
          </p:nvPr>
        </p:nvSpPr>
        <p:spPr/>
        <p:txBody>
          <a:bodyPr/>
          <a:lstStyle/>
          <a:p>
            <a:r>
              <a:rPr lang="en-CA" sz="2400" dirty="0">
                <a:solidFill>
                  <a:srgbClr val="00B0F0"/>
                </a:solidFill>
              </a:rPr>
              <a:t>A good template</a:t>
            </a:r>
          </a:p>
          <a:p>
            <a:r>
              <a:rPr lang="en-CA" sz="2200" dirty="0"/>
              <a:t>Court websites usually provide a Word template that reflects the structure and formatting requirements for appeal </a:t>
            </a:r>
            <a:r>
              <a:rPr lang="en-CA" sz="2200" dirty="0" err="1"/>
              <a:t>facta</a:t>
            </a:r>
            <a:r>
              <a:rPr lang="en-CA" sz="2200" dirty="0"/>
              <a:t> or briefs as set out in the rules of court</a:t>
            </a:r>
          </a:p>
          <a:p>
            <a:r>
              <a:rPr lang="en-CA" sz="2200" dirty="0"/>
              <a:t>Check any Practice Notes or Notices to the Profession that may apply to your appeal or the type of application that your brief supports (page length, formatting requirements, submission deadlines)</a:t>
            </a:r>
          </a:p>
          <a:p>
            <a:endParaRPr lang="en-CA" dirty="0"/>
          </a:p>
          <a:p>
            <a:endParaRPr lang="en-CA" dirty="0"/>
          </a:p>
        </p:txBody>
      </p:sp>
    </p:spTree>
    <p:extLst>
      <p:ext uri="{BB962C8B-B14F-4D97-AF65-F5344CB8AC3E}">
        <p14:creationId xmlns:p14="http://schemas.microsoft.com/office/powerpoint/2010/main" val="20400202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2643</TotalTime>
  <Words>4705</Words>
  <Application>Microsoft Office PowerPoint</Application>
  <PresentationFormat>Widescreen</PresentationFormat>
  <Paragraphs>319</Paragraphs>
  <Slides>54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Aptos</vt:lpstr>
      <vt:lpstr>Arial</vt:lpstr>
      <vt:lpstr>Trebuchet MS</vt:lpstr>
      <vt:lpstr>Wingdings 3</vt:lpstr>
      <vt:lpstr>Facet</vt:lpstr>
      <vt:lpstr>Writing Persuasive Briefs and Appeal Facta </vt:lpstr>
      <vt:lpstr>Agenda</vt:lpstr>
      <vt:lpstr>Starting Fundamentals</vt:lpstr>
      <vt:lpstr>Starting Fundamentals</vt:lpstr>
      <vt:lpstr>Starting Fundamentals</vt:lpstr>
      <vt:lpstr>Starting Fundamentals</vt:lpstr>
      <vt:lpstr>Starting Fundamentals</vt:lpstr>
      <vt:lpstr>Starting Fundamentals</vt:lpstr>
      <vt:lpstr>Starting Fundamentals</vt:lpstr>
      <vt:lpstr>Starting Fundamentals</vt:lpstr>
      <vt:lpstr>The Drafting Mindset</vt:lpstr>
      <vt:lpstr>The Drafting Mindset</vt:lpstr>
      <vt:lpstr>The Drafting Mindset</vt:lpstr>
      <vt:lpstr>The Drafting Mindset</vt:lpstr>
      <vt:lpstr>The Drafting Mindset</vt:lpstr>
      <vt:lpstr>The Drafting Mindset</vt:lpstr>
      <vt:lpstr>The Drafting Mindset</vt:lpstr>
      <vt:lpstr>The Drafting Mindset</vt:lpstr>
      <vt:lpstr>The Drafting Mindset</vt:lpstr>
      <vt:lpstr>The Drafting Mindset</vt:lpstr>
      <vt:lpstr>The Drafting Mindset</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or Factum</vt:lpstr>
      <vt:lpstr>Writing the Brief of Factum</vt:lpstr>
      <vt:lpstr>Drafting  with AI</vt:lpstr>
      <vt:lpstr>Drafting with AI</vt:lpstr>
      <vt:lpstr>Drafting with AI</vt:lpstr>
      <vt:lpstr>Drafting with AI</vt:lpstr>
      <vt:lpstr>Drafting with AI</vt:lpstr>
      <vt:lpstr>Drafting with AI</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Jensen</dc:creator>
  <cp:lastModifiedBy>Linda Jensen</cp:lastModifiedBy>
  <cp:revision>33</cp:revision>
  <dcterms:created xsi:type="dcterms:W3CDTF">2025-11-18T18:45:23Z</dcterms:created>
  <dcterms:modified xsi:type="dcterms:W3CDTF">2025-11-26T02:20:47Z</dcterms:modified>
</cp:coreProperties>
</file>